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92" r:id="rId2"/>
    <p:sldMasterId id="2147483804" r:id="rId3"/>
  </p:sldMasterIdLst>
  <p:notesMasterIdLst>
    <p:notesMasterId r:id="rId53"/>
  </p:notesMasterIdLst>
  <p:handoutMasterIdLst>
    <p:handoutMasterId r:id="rId54"/>
  </p:handoutMasterIdLst>
  <p:sldIdLst>
    <p:sldId id="541" r:id="rId4"/>
    <p:sldId id="572" r:id="rId5"/>
    <p:sldId id="573" r:id="rId6"/>
    <p:sldId id="575" r:id="rId7"/>
    <p:sldId id="576" r:id="rId8"/>
    <p:sldId id="577" r:id="rId9"/>
    <p:sldId id="578" r:id="rId10"/>
    <p:sldId id="579" r:id="rId11"/>
    <p:sldId id="580" r:id="rId12"/>
    <p:sldId id="544" r:id="rId13"/>
    <p:sldId id="581" r:id="rId14"/>
    <p:sldId id="545" r:id="rId15"/>
    <p:sldId id="546" r:id="rId16"/>
    <p:sldId id="548" r:id="rId17"/>
    <p:sldId id="547" r:id="rId18"/>
    <p:sldId id="540" r:id="rId19"/>
    <p:sldId id="549" r:id="rId20"/>
    <p:sldId id="539" r:id="rId21"/>
    <p:sldId id="525" r:id="rId22"/>
    <p:sldId id="550" r:id="rId23"/>
    <p:sldId id="552" r:id="rId24"/>
    <p:sldId id="553" r:id="rId25"/>
    <p:sldId id="554" r:id="rId26"/>
    <p:sldId id="555" r:id="rId27"/>
    <p:sldId id="556" r:id="rId28"/>
    <p:sldId id="594" r:id="rId29"/>
    <p:sldId id="557" r:id="rId30"/>
    <p:sldId id="558" r:id="rId31"/>
    <p:sldId id="559" r:id="rId32"/>
    <p:sldId id="560" r:id="rId33"/>
    <p:sldId id="561" r:id="rId34"/>
    <p:sldId id="562" r:id="rId35"/>
    <p:sldId id="571" r:id="rId36"/>
    <p:sldId id="563" r:id="rId37"/>
    <p:sldId id="583" r:id="rId38"/>
    <p:sldId id="584" r:id="rId39"/>
    <p:sldId id="585" r:id="rId40"/>
    <p:sldId id="586" r:id="rId41"/>
    <p:sldId id="587" r:id="rId42"/>
    <p:sldId id="589" r:id="rId43"/>
    <p:sldId id="582" r:id="rId44"/>
    <p:sldId id="565" r:id="rId45"/>
    <p:sldId id="567" r:id="rId46"/>
    <p:sldId id="566" r:id="rId47"/>
    <p:sldId id="591" r:id="rId48"/>
    <p:sldId id="592" r:id="rId49"/>
    <p:sldId id="590" r:id="rId50"/>
    <p:sldId id="593" r:id="rId51"/>
    <p:sldId id="521" r:id="rId5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29"/>
    <a:srgbClr val="008000"/>
    <a:srgbClr val="006600"/>
    <a:srgbClr val="FF6600"/>
    <a:srgbClr val="FF9933"/>
    <a:srgbClr val="FF3B3B"/>
    <a:srgbClr val="FF2121"/>
    <a:srgbClr val="D91515"/>
    <a:srgbClr val="003366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9535" autoAdjust="0"/>
  </p:normalViewPr>
  <p:slideViewPr>
    <p:cSldViewPr>
      <p:cViewPr varScale="1">
        <p:scale>
          <a:sx n="67" d="100"/>
          <a:sy n="67" d="100"/>
        </p:scale>
        <p:origin x="6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2" y="-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2;&#1083;&#1072;&#1085;&#1090;&#1082;&#1072;\&#1076;&#1080;&#1072;&#1075;&#1088;&#1072;&#1084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2;&#1083;&#1072;&#1085;&#1090;&#1082;&#1072;\&#1076;&#1080;&#1072;&#1075;&#1088;&#1072;&#1084;&#108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участников анкетирования</a:t>
            </a:r>
          </a:p>
        </c:rich>
      </c:tx>
      <c:layout>
        <c:manualLayout>
          <c:xMode val="edge"/>
          <c:yMode val="edge"/>
          <c:x val="0.26739588801399827"/>
          <c:y val="3.240740740740740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Лист1!$B$5:$C$8</c:f>
              <c:multiLvlStrCache>
                <c:ptCount val="4"/>
                <c:lvl>
                  <c:pt idx="0">
                    <c:v>Женщины</c:v>
                  </c:pt>
                  <c:pt idx="1">
                    <c:v>Мужчины</c:v>
                  </c:pt>
                  <c:pt idx="2">
                    <c:v>Женщины</c:v>
                  </c:pt>
                  <c:pt idx="3">
                    <c:v>Мужчины</c:v>
                  </c:pt>
                </c:lvl>
                <c:lvl>
                  <c:pt idx="0">
                    <c:v>Фермер</c:v>
                  </c:pt>
                  <c:pt idx="2">
                    <c:v>ЛПР</c:v>
                  </c:pt>
                </c:lvl>
              </c:multiLvlStrCache>
            </c:multiLvlStrRef>
          </c:cat>
          <c:val>
            <c:numRef>
              <c:f>Лист1!$D$5:$D$8</c:f>
              <c:numCache>
                <c:formatCode>General</c:formatCode>
                <c:ptCount val="4"/>
                <c:pt idx="0">
                  <c:v>231</c:v>
                </c:pt>
                <c:pt idx="1">
                  <c:v>69</c:v>
                </c:pt>
                <c:pt idx="2">
                  <c:v>17</c:v>
                </c:pt>
                <c:pt idx="3">
                  <c:v>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3565056"/>
        <c:axId val="193565448"/>
        <c:axId val="0"/>
      </c:bar3DChart>
      <c:catAx>
        <c:axId val="1935650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93565448"/>
        <c:crosses val="autoZero"/>
        <c:auto val="1"/>
        <c:lblAlgn val="ctr"/>
        <c:lblOffset val="100"/>
        <c:noMultiLvlLbl val="0"/>
      </c:catAx>
      <c:valAx>
        <c:axId val="19356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56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Лист2!$B$11</c:f>
              <c:strCache>
                <c:ptCount val="1"/>
                <c:pt idx="0">
                  <c:v>Вариант №2. Яблоневый сад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Лист2!$C$10:$D$10</c:f>
              <c:strCache>
                <c:ptCount val="2"/>
                <c:pt idx="0">
                  <c:v>расход</c:v>
                </c:pt>
                <c:pt idx="1">
                  <c:v>доход</c:v>
                </c:pt>
              </c:strCache>
            </c:strRef>
          </c:cat>
          <c:val>
            <c:numRef>
              <c:f>Лист2!$C$11:$D$11</c:f>
              <c:numCache>
                <c:formatCode>#,##0</c:formatCode>
                <c:ptCount val="2"/>
                <c:pt idx="0" formatCode="General">
                  <c:v>189800</c:v>
                </c:pt>
                <c:pt idx="1">
                  <c:v>1250000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321424"/>
        <c:axId val="214321816"/>
        <c:axId val="0"/>
      </c:bar3DChart>
      <c:catAx>
        <c:axId val="214321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21816"/>
        <c:crosses val="autoZero"/>
        <c:auto val="1"/>
        <c:lblAlgn val="ctr"/>
        <c:lblOffset val="100"/>
        <c:noMultiLvlLbl val="0"/>
      </c:catAx>
      <c:valAx>
        <c:axId val="21432181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214321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050" b="1" i="0" u="none" strike="noStrike" baseline="0" dirty="0">
                <a:effectLst/>
              </a:rPr>
              <a:t>2. Поддерживаете ли Вы освоение малопродуктивных пастбищ в другие более ценные виды </a:t>
            </a:r>
            <a:r>
              <a:rPr lang="ru-RU" sz="1050" b="1" i="0" u="none" strike="noStrike" baseline="0" dirty="0" smtClean="0">
                <a:effectLst/>
              </a:rPr>
              <a:t>сельско хозяйственных </a:t>
            </a:r>
            <a:r>
              <a:rPr lang="ru-RU" sz="1050" b="1" i="0" u="none" strike="noStrike" baseline="0" dirty="0">
                <a:effectLst/>
              </a:rPr>
              <a:t>угодий-пахотные земли и земли под многолетними насаждениями?</a:t>
            </a:r>
            <a:r>
              <a:rPr lang="ru-RU" sz="1050" b="1" i="0" u="none" strike="noStrike" baseline="0" dirty="0"/>
              <a:t> </a:t>
            </a:r>
            <a:endParaRPr lang="ru-RU" sz="105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ЛПР2!$A$2:$A$6</c:f>
              <c:strCache>
                <c:ptCount val="5"/>
                <c:pt idx="0">
                  <c:v>2. Поддерживаете ли Вы освоение малопродуктивных пастбищ в другие более ценные виды сельхозяйственных угодий-пахотные земли и земли под многолетними насаждениями?</c:v>
                </c:pt>
                <c:pt idx="1">
                  <c:v>да</c:v>
                </c:pt>
                <c:pt idx="2">
                  <c:v>нет</c:v>
                </c:pt>
                <c:pt idx="3">
                  <c:v>частично, в некоторых случаях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ЛПР2!$B$2:$B$6</c:f>
              <c:numCache>
                <c:formatCode>General</c:formatCode>
                <c:ptCount val="5"/>
                <c:pt idx="1">
                  <c:v>86</c:v>
                </c:pt>
                <c:pt idx="2">
                  <c:v>8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b="1" i="0" u="none" strike="noStrike" baseline="0" dirty="0">
                <a:effectLst/>
              </a:rPr>
              <a:t>2. Поддерживаете ли Вы освоение малопродуктивных пастбищ в другие более ценные виды </a:t>
            </a:r>
            <a:r>
              <a:rPr lang="ru-RU" sz="1000" b="1" i="0" u="none" strike="noStrike" baseline="0" dirty="0" smtClean="0">
                <a:effectLst/>
              </a:rPr>
              <a:t>сельскохозяйственных </a:t>
            </a:r>
            <a:r>
              <a:rPr lang="ru-RU" sz="1000" b="1" i="0" u="none" strike="noStrike" baseline="0" dirty="0">
                <a:effectLst/>
              </a:rPr>
              <a:t>угодий-пахотные земли и земли под многолетними насаждениями?</a:t>
            </a:r>
            <a:r>
              <a:rPr lang="ru-RU" sz="1000" b="1" i="0" u="none" strike="noStrike" baseline="0" dirty="0"/>
              <a:t> </a:t>
            </a:r>
            <a:endParaRPr lang="ru-RU" sz="10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-0.1560693350831146"/>
                  <c:y val="0.170677311169437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7194870953630795"/>
                  <c:y val="0.123366141732283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6943525809273842"/>
                  <c:y val="7.13713910761154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Лист15!$A$3:$A$10</c:f>
              <c:strCache>
                <c:ptCount val="8"/>
                <c:pt idx="0">
                  <c:v>2. Поддерживаете ли Вы освоение малопродуктивных пастбищ в другие более ценные виды сельхозяйственных угодий-пахотные земли и земли под многолетними насаждениями?</c:v>
                </c:pt>
                <c:pt idx="4">
                  <c:v>да</c:v>
                </c:pt>
                <c:pt idx="5">
                  <c:v>нет</c:v>
                </c:pt>
                <c:pt idx="6">
                  <c:v>частично в некоторых случаях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Лист15!$B$3:$B$10</c:f>
              <c:numCache>
                <c:formatCode>General</c:formatCode>
                <c:ptCount val="8"/>
                <c:pt idx="4">
                  <c:v>95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1" i="0" u="none" strike="noStrike" baseline="0" dirty="0">
                <a:effectLst/>
              </a:rPr>
              <a:t>3. Может ли освоение пастбищ под более ценные </a:t>
            </a:r>
            <a:r>
              <a:rPr lang="ru-RU" sz="1100" b="1" i="0" u="none" strike="noStrike" baseline="0" dirty="0" smtClean="0">
                <a:effectLst/>
              </a:rPr>
              <a:t>сельскохозяйственные </a:t>
            </a:r>
            <a:r>
              <a:rPr lang="ru-RU" sz="1100" b="1" i="0" u="none" strike="noStrike" baseline="0" dirty="0">
                <a:effectLst/>
              </a:rPr>
              <a:t>угодья вызвать социальную напряженность в обществе? </a:t>
            </a:r>
            <a:r>
              <a:rPr lang="ru-RU" sz="1100" b="1" i="0" u="none" strike="noStrike" baseline="0" dirty="0"/>
              <a:t> </a:t>
            </a:r>
            <a:endParaRPr lang="ru-RU" sz="11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2"/>
            <c:bubble3D val="0"/>
            <c:explosion val="82"/>
          </c:dPt>
          <c:dLbls>
            <c:dLbl>
              <c:idx val="1"/>
              <c:layout>
                <c:manualLayout>
                  <c:x val="0.19115609673134107"/>
                  <c:y val="-3.44636237532635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316601624446683"/>
                  <c:y val="3.64760321908697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717634026044469E-2"/>
                  <c:y val="-2.01172403805590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ЛПР3!$A$2:$A$6</c:f>
              <c:strCache>
                <c:ptCount val="5"/>
                <c:pt idx="0">
                  <c:v>3. Может ли освоение пастбищ под более ценные сельхозяйственные угодья вызвать социальную напряженность в обществе? </c:v>
                </c:pt>
                <c:pt idx="1">
                  <c:v>да</c:v>
                </c:pt>
                <c:pt idx="2">
                  <c:v>нет</c:v>
                </c:pt>
                <c:pt idx="3">
                  <c:v>частично, в некоторых случаях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ЛПР3!$B$2:$B$6</c:f>
              <c:numCache>
                <c:formatCode>General</c:formatCode>
                <c:ptCount val="5"/>
                <c:pt idx="1">
                  <c:v>4</c:v>
                </c:pt>
                <c:pt idx="2">
                  <c:v>91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1" i="0" u="none" strike="noStrike" baseline="0" dirty="0">
                <a:effectLst/>
              </a:rPr>
              <a:t>3. Может ли освоение пастбищ под более ценные </a:t>
            </a:r>
            <a:r>
              <a:rPr lang="ru-RU" sz="1200" b="1" i="0" u="none" strike="noStrike" baseline="0" dirty="0" smtClean="0">
                <a:effectLst/>
              </a:rPr>
              <a:t>сельскохозяйственные </a:t>
            </a:r>
            <a:r>
              <a:rPr lang="ru-RU" sz="1200" b="1" i="0" u="none" strike="noStrike" baseline="0" dirty="0">
                <a:effectLst/>
              </a:rPr>
              <a:t>угодья вызвать социальную напряженность в обществе? </a:t>
            </a:r>
            <a:r>
              <a:rPr lang="ru-RU" sz="1200" b="1" i="0" u="none" strike="noStrike" baseline="0" dirty="0"/>
              <a:t> </a:t>
            </a:r>
            <a:endParaRPr lang="ru-RU" sz="12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0.13468537834984648"/>
                  <c:y val="-5.3778277715285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Лист16!$A$3:$A$10</c:f>
              <c:strCache>
                <c:ptCount val="8"/>
                <c:pt idx="0">
                  <c:v>3. Может ли освоение пастбищ под более ценные сельхозяйственные угодья вызвать социальную напряженность в обществе? </c:v>
                </c:pt>
                <c:pt idx="4">
                  <c:v>да</c:v>
                </c:pt>
                <c:pt idx="5">
                  <c:v>нет</c:v>
                </c:pt>
                <c:pt idx="6">
                  <c:v>частично, в некоторых случаях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Лист16!$B$3:$B$10</c:f>
              <c:numCache>
                <c:formatCode>General</c:formatCode>
                <c:ptCount val="8"/>
                <c:pt idx="4">
                  <c:v>0</c:v>
                </c:pt>
                <c:pt idx="5">
                  <c:v>92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Лист16!$A$3:$A$10</c:f>
              <c:strCache>
                <c:ptCount val="8"/>
                <c:pt idx="0">
                  <c:v>3. Может ли освоение пастбищ под более ценные сельхозяйственные угодья вызвать социальную напряженность в обществе? </c:v>
                </c:pt>
                <c:pt idx="4">
                  <c:v>да</c:v>
                </c:pt>
                <c:pt idx="5">
                  <c:v>нет</c:v>
                </c:pt>
                <c:pt idx="6">
                  <c:v>частично, в некоторых случаях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Лист16!$C$3:$C$10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1" i="0" u="none" strike="noStrike" baseline="0" dirty="0">
                <a:effectLst/>
              </a:rPr>
              <a:t>4. Как Вы считаете, может ли освоение малопродуктивных земель, в том числе пастбищ принести выгоду местному сообществу, </a:t>
            </a:r>
            <a:r>
              <a:rPr lang="ru-RU" sz="1100" b="1" i="0" u="none" strike="noStrike" baseline="0" dirty="0" smtClean="0">
                <a:effectLst/>
              </a:rPr>
              <a:t>фермерам, </a:t>
            </a:r>
            <a:r>
              <a:rPr lang="ru-RU" sz="1100" b="1" i="0" u="none" strike="noStrike" baseline="0" dirty="0">
                <a:effectLst/>
              </a:rPr>
              <a:t>государству?</a:t>
            </a:r>
            <a:r>
              <a:rPr lang="ru-RU" sz="1100" b="1" i="0" u="none" strike="noStrike" baseline="0" dirty="0"/>
              <a:t> </a:t>
            </a:r>
            <a:endParaRPr lang="ru-RU" sz="11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explosion val="48"/>
          </c:dPt>
          <c:dLbls>
            <c:dLbl>
              <c:idx val="2"/>
              <c:layout>
                <c:manualLayout>
                  <c:x val="-0.14576073918362012"/>
                  <c:y val="0.174199606719388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48021599110066"/>
                  <c:y val="4.37728385663434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1267934268397445"/>
                  <c:y val="5.69786795412599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ЛПР4!$A$2:$A$6</c:f>
              <c:strCache>
                <c:ptCount val="5"/>
                <c:pt idx="0">
                  <c:v>4. Как Вы считаете, может ли освоение малопродуктивных земель, в том числе пастбищ принести выгоду местному сообществу, фермарам, государству?</c:v>
                </c:pt>
                <c:pt idx="1">
                  <c:v>да</c:v>
                </c:pt>
                <c:pt idx="2">
                  <c:v>нет</c:v>
                </c:pt>
                <c:pt idx="3">
                  <c:v>частично, в некоторых случаях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ЛПР4!$B$2:$B$6</c:f>
              <c:numCache>
                <c:formatCode>General</c:formatCode>
                <c:ptCount val="5"/>
                <c:pt idx="1">
                  <c:v>93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1" i="0" u="none" strike="noStrike" baseline="0" dirty="0">
                <a:effectLst/>
              </a:rPr>
              <a:t>4. Как Вы считаете, может ли освоение малопродуктивных земель, в том числе пастбищ принести выгоду местному сообществу, </a:t>
            </a:r>
            <a:r>
              <a:rPr lang="ru-RU" sz="1100" b="1" i="0" u="none" strike="noStrike" baseline="0" dirty="0" smtClean="0">
                <a:effectLst/>
              </a:rPr>
              <a:t>фермерам, </a:t>
            </a:r>
            <a:r>
              <a:rPr lang="ru-RU" sz="1100" b="1" i="0" u="none" strike="noStrike" baseline="0" dirty="0">
                <a:effectLst/>
              </a:rPr>
              <a:t>государству?</a:t>
            </a:r>
            <a:r>
              <a:rPr lang="ru-RU" sz="1100" b="1" i="0" u="none" strike="noStrike" baseline="0" dirty="0"/>
              <a:t> </a:t>
            </a:r>
            <a:endParaRPr lang="ru-RU" sz="11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-0.32632874015748031"/>
                  <c:y val="0.23309164479440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2590376202974629"/>
                  <c:y val="9.85050306211723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079029112186667"/>
                  <c:y val="4.45659893536325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Лист17!$A$3:$A$10</c:f>
              <c:strCache>
                <c:ptCount val="8"/>
                <c:pt idx="0">
                  <c:v>4. Как Вы считаете, может ли освоение малопродуктивных земель, в том числе пастбищ принести выгоду местному сообществу, фермарам, государству?</c:v>
                </c:pt>
                <c:pt idx="4">
                  <c:v>да</c:v>
                </c:pt>
                <c:pt idx="5">
                  <c:v>нет</c:v>
                </c:pt>
                <c:pt idx="6">
                  <c:v>частично, в некоторых случаях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Лист17!$B$3:$B$10</c:f>
              <c:numCache>
                <c:formatCode>General</c:formatCode>
                <c:ptCount val="8"/>
                <c:pt idx="4">
                  <c:v>96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Лист17!$A$3:$A$10</c:f>
              <c:strCache>
                <c:ptCount val="8"/>
                <c:pt idx="0">
                  <c:v>4. Как Вы считаете, может ли освоение малопродуктивных земель, в том числе пастбищ принести выгоду местному сообществу, фермарам, государству?</c:v>
                </c:pt>
                <c:pt idx="4">
                  <c:v>да</c:v>
                </c:pt>
                <c:pt idx="5">
                  <c:v>нет</c:v>
                </c:pt>
                <c:pt idx="6">
                  <c:v>частично, в некоторых случаях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Лист17!$C$3:$C$10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1" i="0" u="none" strike="noStrike" baseline="0" dirty="0">
                <a:effectLst/>
              </a:rPr>
              <a:t>5. Хотели бы вы осваивать малопродуктивные земельные участки, в том числе и пастбища, если есть такие земли?</a:t>
            </a:r>
            <a:r>
              <a:rPr lang="ru-RU" sz="1100" b="1" i="0" u="none" strike="noStrike" baseline="0" dirty="0"/>
              <a:t> </a:t>
            </a:r>
            <a:endParaRPr lang="ru-RU" sz="11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-0.20539435695538058"/>
                  <c:y val="5.51356080489938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720986439195099"/>
                  <c:y val="6.07144940215806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Лист18!$A$3:$A$8</c:f>
              <c:strCache>
                <c:ptCount val="6"/>
                <c:pt idx="0">
                  <c:v>5. Хотели бы вы осваивать малопродуктивные земельные участки, в том числе и пастбища, если есть такие земли?</c:v>
                </c:pt>
                <c:pt idx="3">
                  <c:v>да</c:v>
                </c:pt>
                <c:pt idx="4">
                  <c:v>нет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Лист18!$B$3:$B$8</c:f>
              <c:numCache>
                <c:formatCode>General</c:formatCode>
                <c:ptCount val="6"/>
                <c:pt idx="3">
                  <c:v>98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Лист18!$A$3:$A$8</c:f>
              <c:strCache>
                <c:ptCount val="6"/>
                <c:pt idx="0">
                  <c:v>5. Хотели бы вы осваивать малопродуктивные земельные участки, в том числе и пастбища, если есть такие земли?</c:v>
                </c:pt>
                <c:pt idx="3">
                  <c:v>да</c:v>
                </c:pt>
                <c:pt idx="4">
                  <c:v>нет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Лист18!$C$3:$C$8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Лист2!$B$5</c:f>
              <c:strCache>
                <c:ptCount val="1"/>
                <c:pt idx="0">
                  <c:v>Вариант №1. Виноградный сад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Лист2!$C$4:$D$4</c:f>
              <c:strCache>
                <c:ptCount val="2"/>
                <c:pt idx="0">
                  <c:v>расход</c:v>
                </c:pt>
                <c:pt idx="1">
                  <c:v>доход</c:v>
                </c:pt>
              </c:strCache>
            </c:strRef>
          </c:cat>
          <c:val>
            <c:numRef>
              <c:f>Лист2!$C$5:$D$5</c:f>
              <c:numCache>
                <c:formatCode>General</c:formatCode>
                <c:ptCount val="2"/>
                <c:pt idx="0">
                  <c:v>138000</c:v>
                </c:pt>
                <c:pt idx="1">
                  <c:v>560000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4319856"/>
        <c:axId val="214320248"/>
        <c:axId val="0"/>
      </c:bar3DChart>
      <c:catAx>
        <c:axId val="214319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20248"/>
        <c:crosses val="autoZero"/>
        <c:auto val="1"/>
        <c:lblAlgn val="ctr"/>
        <c:lblOffset val="100"/>
        <c:noMultiLvlLbl val="0"/>
      </c:catAx>
      <c:valAx>
        <c:axId val="214320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4319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248" y="0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7158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248" y="8827158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CC4018-7457-40CF-AD24-5C031BF2E7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06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248" y="0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749" y="4413579"/>
            <a:ext cx="5172247" cy="41852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7158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248" y="8827158"/>
            <a:ext cx="3042498" cy="4565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C8497F-FC28-4E2E-86D0-297CA04526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65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52400" y="1371600"/>
            <a:ext cx="8991600" cy="5486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371600"/>
            <a:ext cx="152400" cy="54864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772400" cy="1143000"/>
          </a:xfrm>
        </p:spPr>
        <p:txBody>
          <a:bodyPr/>
          <a:lstStyle>
            <a:lvl1pPr algn="ctr">
              <a:defRPr sz="5400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FD51-9EE9-4150-98A9-611D9E1D6610}" type="slidenum">
              <a:rPr lang="en-US"/>
              <a:pPr>
                <a:defRPr/>
              </a:pPr>
              <a:t>‹#›</a:t>
            </a:fld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2939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9FC9-2E97-417F-A65F-8D90367C9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3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D41E6-ADD0-429A-A932-FB7ADA443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8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1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45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7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15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7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8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E789-2C6E-4995-BA95-34A88EEF3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4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6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9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4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8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5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7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4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413F-4942-4C83-8967-5146027E1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15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2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6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1D36-EE34-4FA5-972B-637DB94E4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E4159-93D3-4336-8158-B27264634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4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4ABE-93C0-45E9-8F6F-9B878352CC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8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3326-BF28-4032-B124-05AA5D729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F5DB7-BB28-4CD8-8AAC-4825B14C8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2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94B0-D775-479F-903E-6A63552B1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2363903-5BF3-4652-B743-261129FA7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0873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09.06.2017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654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2417" y="1412776"/>
            <a:ext cx="8928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kern="0" dirty="0" smtClean="0">
              <a:solidFill>
                <a:srgbClr val="1E4ABD"/>
              </a:solidFill>
              <a:ea typeface="Microsoft YaHei" panose="020B0503020204020204" pitchFamily="34" charset="-122"/>
            </a:endParaRPr>
          </a:p>
          <a:p>
            <a:pPr algn="ctr"/>
            <a:endParaRPr lang="ru-RU" b="1" kern="0" dirty="0">
              <a:solidFill>
                <a:srgbClr val="1E4ABD"/>
              </a:solidFill>
              <a:ea typeface="Microsoft YaHei" panose="020B0503020204020204" pitchFamily="34" charset="-122"/>
            </a:endParaRPr>
          </a:p>
          <a:p>
            <a:pPr algn="ctr"/>
            <a:r>
              <a:rPr lang="ru-RU" b="1" kern="0" dirty="0" smtClean="0">
                <a:solidFill>
                  <a:srgbClr val="1E4ABD"/>
                </a:solidFill>
                <a:ea typeface="Microsoft YaHei" panose="020B0503020204020204" pitchFamily="34" charset="-122"/>
              </a:rPr>
              <a:t> </a:t>
            </a:r>
            <a:r>
              <a:rPr lang="ru-RU" b="1" kern="0" dirty="0">
                <a:solidFill>
                  <a:srgbClr val="1E4ABD"/>
                </a:solidFill>
                <a:ea typeface="Microsoft YaHei" panose="020B0503020204020204" pitchFamily="34" charset="-122"/>
              </a:rPr>
              <a:t>«Анализ ситуации и процедур по освоению малопродуктивных земель: проблемы и пути решения»</a:t>
            </a:r>
          </a:p>
          <a:p>
            <a:pPr>
              <a:defRPr/>
            </a:pPr>
            <a:endParaRPr lang="ru-RU" kern="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kern="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 algn="just"/>
            <a:r>
              <a:rPr lang="ru-RU" sz="2400" b="1" i="1" dirty="0" smtClean="0"/>
              <a:t>Анализ охватывал все НПА, регулирующее освоение малопродуктивных земель, и рассмотрено по: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/>
              <a:t>Стратегическому аспекту;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/>
              <a:t>Правовому аспекту;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/>
              <a:t>Агро-мелиоративному аспекту;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/>
              <a:t>Институциональному аспекту;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1" dirty="0" smtClean="0"/>
              <a:t>Экономическому аспекту;</a:t>
            </a:r>
            <a:endParaRPr lang="ru-RU" sz="2400" i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260648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анализа проблем освоения малопродуктивных земель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89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 algn="just"/>
            <a:r>
              <a:rPr lang="ru-RU" sz="2400" dirty="0" smtClean="0"/>
              <a:t>В «Национальной </a:t>
            </a:r>
            <a:r>
              <a:rPr lang="ru-RU" sz="2400" dirty="0"/>
              <a:t>стратегии устойчивого развития Кыргызской Республики на период 2013-2017 годы», утвержденного указом Президента </a:t>
            </a:r>
            <a:r>
              <a:rPr lang="ru-RU" sz="2400" dirty="0" smtClean="0"/>
              <a:t>КР устанавливает</a:t>
            </a:r>
            <a:r>
              <a:rPr lang="ru-RU" sz="2400" dirty="0"/>
              <a:t>, что государство сконцентрируется на государственной поддержке и целевом финансировании модернизации системы ирригации, ежегодном вводе в оборот по 10 тыс. га орошаемых сельскохозяйственных земель (включая новое освоение и сельскохозяйственные земли, возвращаемые из числа ранее выведенных из оборота). </a:t>
            </a:r>
            <a:endParaRPr lang="ru-RU" sz="2400" dirty="0" smtClean="0"/>
          </a:p>
          <a:p>
            <a:pPr marL="0" indent="0" algn="just"/>
            <a:r>
              <a:rPr lang="ru-RU" sz="2400" b="1" i="1" u="sng" dirty="0" smtClean="0"/>
              <a:t>Вывод: </a:t>
            </a:r>
            <a:r>
              <a:rPr lang="ru-RU" sz="2400" b="1" i="1" dirty="0" smtClean="0"/>
              <a:t>Стратегия рассматривает создание правовых </a:t>
            </a:r>
            <a:r>
              <a:rPr lang="ru-RU" sz="2400" b="1" i="1" dirty="0"/>
              <a:t>норм и административно-экономических мер, препятствующих нерациональному землепользованию и водопользованию, росту деградации земель.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6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13690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dirty="0" smtClean="0"/>
              <a:t>    В Программе развития пастбищного хозяйства КР на 2012-2015 г, в </a:t>
            </a:r>
            <a:r>
              <a:rPr lang="ru-RU" sz="2400" dirty="0"/>
              <a:t>качестве решения проблемы </a:t>
            </a:r>
            <a:r>
              <a:rPr lang="ru-RU" sz="2400" dirty="0" smtClean="0"/>
              <a:t>деградации декларируется, </a:t>
            </a:r>
            <a:r>
              <a:rPr lang="ru-RU" sz="2400" dirty="0"/>
              <a:t>что для улучшения управления государственными пастбищами будет использоваться механизм, в основе которого заложен принцип разумного баланса экономической отдачи пастбищ для общества и исключения их деградации. </a:t>
            </a:r>
            <a:endParaRPr lang="ru-RU" sz="2400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3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5273" y="1340768"/>
            <a:ext cx="77048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b="1" dirty="0" smtClean="0"/>
              <a:t>Основной вывод по стратегическим целям: </a:t>
            </a:r>
          </a:p>
          <a:p>
            <a:pPr algn="just"/>
            <a:endParaRPr lang="ru-RU" sz="2400" b="1" i="1" dirty="0"/>
          </a:p>
          <a:p>
            <a:pPr algn="just"/>
            <a:r>
              <a:rPr lang="ru-RU" sz="2400" b="1" i="1" dirty="0" smtClean="0"/>
              <a:t>     Государство </a:t>
            </a:r>
            <a:r>
              <a:rPr lang="ru-RU" sz="2400" b="1" i="1" dirty="0"/>
              <a:t>ставит стратегическую цель осваивать и вовлекать сельскохозяйственный оборот по 10. тыс. га земли ежегодно. Признает необходимость создание нормативно правовой системы на предупреждения деградации земель и их улучшения. Таким образом, государство заинтересовано </a:t>
            </a:r>
            <a:r>
              <a:rPr lang="ru-RU" sz="2400" b="1" i="1" dirty="0" smtClean="0"/>
              <a:t>осваивать </a:t>
            </a:r>
            <a:r>
              <a:rPr lang="ru-RU" sz="2400" b="1" i="1" dirty="0"/>
              <a:t>малопродуктивные земельные участки и пересмотреть </a:t>
            </a:r>
            <a:r>
              <a:rPr lang="ru-RU" sz="2400" b="1" i="1" dirty="0" smtClean="0"/>
              <a:t>НПА, </a:t>
            </a:r>
            <a:r>
              <a:rPr lang="ru-RU" sz="2400" b="1" i="1" dirty="0"/>
              <a:t>которые устанавливают трудности и барьеры при осуществлении работ по освоению малопродуктивных земельных участков. </a:t>
            </a:r>
            <a:endParaRPr lang="ru-RU" sz="2400" b="1" i="1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9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1520" y="1412776"/>
            <a:ext cx="828092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AutoNum type="arabicPeriod"/>
            </a:pPr>
            <a:r>
              <a:rPr lang="ru-RU" sz="2400" b="1" i="1" dirty="0" smtClean="0"/>
              <a:t>Нормативно правовая база освоения малопродуктивных земель</a:t>
            </a:r>
          </a:p>
          <a:p>
            <a:pPr marL="0" indent="0" algn="just"/>
            <a:endParaRPr lang="ru-RU" sz="2400" b="1" i="1" dirty="0" smtClean="0"/>
          </a:p>
          <a:p>
            <a:pPr marL="0" indent="0" algn="just"/>
            <a:r>
              <a:rPr lang="ru-RU" sz="2400" dirty="0" smtClean="0"/>
              <a:t>Правовой статус малопродуктивных земель определен: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статьями 1, 32, 74  Земельного Кодекса Кыргызской Республики;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Положение </a:t>
            </a:r>
            <a:r>
              <a:rPr lang="ru-RU" sz="2400" b="1" dirty="0"/>
              <a:t>«</a:t>
            </a:r>
            <a:r>
              <a:rPr lang="ru-RU" sz="2400" dirty="0"/>
              <a:t>О порядке предоставления малопродуктивных сельскохозяйственных угодий для освоения и ведения сельскохозяйственного производства</a:t>
            </a:r>
            <a:r>
              <a:rPr lang="ru-RU" sz="2400" dirty="0" smtClean="0"/>
              <a:t>»;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Правовой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1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1520" y="1412776"/>
            <a:ext cx="828092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AutoNum type="arabicPeriod"/>
            </a:pPr>
            <a:r>
              <a:rPr lang="ru-RU" sz="2400" b="1" i="1" dirty="0" smtClean="0"/>
              <a:t>Барьеры для освоения: по исключению пастбищ из понятия малопродуктивных земель</a:t>
            </a:r>
          </a:p>
          <a:p>
            <a:pPr marL="457200" indent="-457200" algn="just">
              <a:buAutoNum type="arabicPeriod"/>
            </a:pPr>
            <a:endParaRPr lang="ru-RU" sz="1000" b="1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Земельный Кодекс КР (статьи 1 и 32)</a:t>
            </a:r>
          </a:p>
          <a:p>
            <a:pPr marL="0" indent="0" algn="just"/>
            <a:endParaRPr lang="ru-RU" sz="2400" dirty="0" smtClean="0"/>
          </a:p>
          <a:p>
            <a:pPr marL="0" indent="0" algn="just"/>
            <a:r>
              <a:rPr lang="ru-RU" sz="2400" dirty="0" smtClean="0"/>
              <a:t>Подход </a:t>
            </a:r>
            <a:r>
              <a:rPr lang="ru-RU" sz="2400" dirty="0"/>
              <a:t>когда малопродуктивные участки из пастбищ признаются не малопродуктивными посредством исключения из </a:t>
            </a:r>
            <a:r>
              <a:rPr lang="ru-RU" sz="2400" dirty="0" smtClean="0"/>
              <a:t>состава малопродуктивных </a:t>
            </a:r>
            <a:r>
              <a:rPr lang="ru-RU" sz="2400" dirty="0"/>
              <a:t>земель </a:t>
            </a:r>
            <a:r>
              <a:rPr lang="ru-RU" sz="2400" dirty="0" smtClean="0"/>
              <a:t>методом «гильотины», (статья 1 и 32 Земельного кодекса) в </a:t>
            </a:r>
            <a:r>
              <a:rPr lang="ru-RU" sz="2400" dirty="0"/>
              <a:t>корне </a:t>
            </a:r>
            <a:r>
              <a:rPr lang="ru-RU" sz="2400" dirty="0" smtClean="0"/>
              <a:t>не верно.  </a:t>
            </a:r>
            <a:r>
              <a:rPr lang="ru-RU" sz="2400" dirty="0"/>
              <a:t>Так малопродуктивные участки все равно остаются в пастбищных </a:t>
            </a:r>
            <a:r>
              <a:rPr lang="ru-RU" sz="2400" dirty="0" smtClean="0"/>
              <a:t>угодьях. </a:t>
            </a:r>
            <a:r>
              <a:rPr lang="ru-RU" sz="2400" dirty="0"/>
              <a:t>И проблему освоения земель это никак не решает. 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Правовой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0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lvl="0" indent="0" algn="just">
              <a:tabLst/>
            </a:pPr>
            <a:r>
              <a:rPr lang="ru-RU" sz="2400" b="1" i="1" dirty="0" smtClean="0">
                <a:latin typeface="Times" pitchFamily="18" charset="0"/>
              </a:rPr>
              <a:t>2. Барьеры </a:t>
            </a:r>
            <a:r>
              <a:rPr lang="ru-RU" sz="2400" b="1" i="1" dirty="0">
                <a:latin typeface="Times" pitchFamily="18" charset="0"/>
              </a:rPr>
              <a:t>для освоения: </a:t>
            </a:r>
            <a:r>
              <a:rPr lang="ru-RU" sz="2400" b="1" i="1" dirty="0" smtClean="0">
                <a:latin typeface="Times" pitchFamily="18" charset="0"/>
              </a:rPr>
              <a:t>путаница правоприменительной практики по «малопродуктивным участкам» и «деградированным участкам»</a:t>
            </a:r>
          </a:p>
          <a:p>
            <a:pPr marL="0" lvl="0" indent="0" algn="just">
              <a:tabLst/>
            </a:pPr>
            <a:endParaRPr lang="ru-RU" sz="1000" i="1" dirty="0" smtClean="0">
              <a:latin typeface="Times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Земельный кодекс КР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000" dirty="0" smtClean="0"/>
          </a:p>
          <a:p>
            <a:pPr algn="just"/>
            <a:r>
              <a:rPr lang="ru-RU" sz="2400" dirty="0" smtClean="0"/>
              <a:t>     Несмотря на разные понятия «малопродуктивных земель» и «деградированных земель», установленных в земельном законодательстве существует смешанное понимание. Законодательство </a:t>
            </a:r>
            <a:r>
              <a:rPr lang="ru-RU" sz="2400" dirty="0"/>
              <a:t>не проводить четкой параллели </a:t>
            </a:r>
            <a:r>
              <a:rPr lang="ru-RU" sz="2400" dirty="0" smtClean="0"/>
              <a:t>правоприменительной практики регулирования малопродуктивного </a:t>
            </a:r>
            <a:r>
              <a:rPr lang="ru-RU" sz="2400" dirty="0"/>
              <a:t>земельного участка и деградированных </a:t>
            </a:r>
            <a:r>
              <a:rPr lang="ru-RU" sz="2400" dirty="0" smtClean="0"/>
              <a:t>земель. </a:t>
            </a:r>
            <a:r>
              <a:rPr lang="ru-RU" sz="2400" dirty="0"/>
              <a:t>В большинстве своем деградированные земли не подлежат к </a:t>
            </a:r>
            <a:r>
              <a:rPr lang="ru-RU" sz="2400" dirty="0" smtClean="0"/>
              <a:t>освоению (требуется восстановление), </a:t>
            </a:r>
            <a:r>
              <a:rPr lang="ru-RU" sz="2400" dirty="0"/>
              <a:t>тогда как малопродуктивные должны осваиваться.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Правовой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lvl="0" indent="0" algn="just">
              <a:tabLst/>
            </a:pPr>
            <a:r>
              <a:rPr lang="ru-RU" sz="2400" b="1" i="1" dirty="0">
                <a:latin typeface="Times" pitchFamily="18" charset="0"/>
              </a:rPr>
              <a:t>3</a:t>
            </a:r>
            <a:r>
              <a:rPr lang="ru-RU" sz="2400" b="1" i="1" dirty="0" smtClean="0">
                <a:latin typeface="Times" pitchFamily="18" charset="0"/>
              </a:rPr>
              <a:t>. Барьеры </a:t>
            </a:r>
            <a:r>
              <a:rPr lang="ru-RU" sz="2400" b="1" i="1" dirty="0">
                <a:latin typeface="Times" pitchFamily="18" charset="0"/>
              </a:rPr>
              <a:t>для освоения: </a:t>
            </a:r>
            <a:r>
              <a:rPr lang="ru-RU" sz="2400" b="1" i="1" dirty="0" smtClean="0">
                <a:latin typeface="Times" pitchFamily="18" charset="0"/>
              </a:rPr>
              <a:t>отсутствия правовых процедур по мелиорации земель</a:t>
            </a:r>
          </a:p>
          <a:p>
            <a:pPr marL="0" lvl="0" indent="0" algn="just">
              <a:tabLst/>
            </a:pPr>
            <a:endParaRPr lang="ru-RU" sz="1000" i="1" dirty="0" smtClean="0">
              <a:latin typeface="Times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/>
              <a:t>Положение «О порядке предоставления малопродуктивных сельскохозяйственных угодий для освоения и ведения сельскохозяйственного производства</a:t>
            </a:r>
            <a:r>
              <a:rPr lang="ru-RU" sz="2400" b="1" dirty="0" smtClean="0"/>
              <a:t>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000" dirty="0" smtClean="0"/>
          </a:p>
          <a:p>
            <a:pPr algn="just"/>
            <a:r>
              <a:rPr lang="ru-RU" sz="2400" dirty="0" smtClean="0"/>
              <a:t>     Установлено </a:t>
            </a:r>
            <a:r>
              <a:rPr lang="ru-RU" sz="2400" dirty="0"/>
              <a:t>больше </a:t>
            </a:r>
            <a:r>
              <a:rPr lang="ru-RU" sz="2400" dirty="0" smtClean="0"/>
              <a:t>процедур </a:t>
            </a:r>
            <a:r>
              <a:rPr lang="ru-RU" sz="2400" dirty="0"/>
              <a:t>предоставление малопродуктивных земель, однако практически отсутствуют критерии позволяющие устанавливать методы улучшения малопродуктивных земель и факт освоения. Это вызывает определенные трудности при принятии решения в связи освоением участка.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Правовой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34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13690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lang="ru-RU" sz="2400" b="1" i="1" dirty="0">
                <a:latin typeface="Times" pitchFamily="18" charset="0"/>
              </a:rPr>
              <a:t>3. Барьеры для освоения: отсутствия правовых процедур по мелиорации земель</a:t>
            </a:r>
          </a:p>
          <a:p>
            <a:pPr algn="just"/>
            <a:r>
              <a:rPr lang="ru-RU" sz="2400" dirty="0" smtClean="0"/>
              <a:t>    Действующем </a:t>
            </a:r>
            <a:r>
              <a:rPr lang="ru-RU" sz="2400" dirty="0"/>
              <a:t>же законодательстве </a:t>
            </a:r>
            <a:r>
              <a:rPr lang="ru-RU" sz="2400" dirty="0" smtClean="0"/>
              <a:t>КР </a:t>
            </a:r>
            <a:r>
              <a:rPr lang="ru-RU" sz="2400" dirty="0"/>
              <a:t>понятие и типы мелиорации земель и условия их реализации, вкупе с полномочиями уполномоченных органов при мелиорации земель не установлено.  Более того, у нас сложилось стереотип что мелиорация земель — это деятельность по орошению земель, что является очень узким пониманием данного определения. </a:t>
            </a:r>
            <a:r>
              <a:rPr lang="ru-RU" sz="2400" dirty="0" smtClean="0"/>
              <a:t>Правовые требования мелиорации земель позволили бы снять  коррупциогенные </a:t>
            </a:r>
            <a:r>
              <a:rPr lang="ru-RU" sz="2400" dirty="0"/>
              <a:t>факторы при освоении и </a:t>
            </a:r>
            <a:r>
              <a:rPr lang="ru-RU" sz="2400" dirty="0" smtClean="0"/>
              <a:t>создать </a:t>
            </a:r>
            <a:r>
              <a:rPr lang="ru-RU" sz="2400" dirty="0"/>
              <a:t>условия прозрачности процессу освоения и </a:t>
            </a:r>
            <a:r>
              <a:rPr lang="ru-RU" sz="2400" dirty="0" smtClean="0"/>
              <a:t>внесла бы ясность </a:t>
            </a:r>
            <a:r>
              <a:rPr lang="ru-RU" sz="2400" dirty="0"/>
              <a:t>по процедурам и критериям принятия решения по освоению малопродуктивных пастбищ.  </a:t>
            </a:r>
          </a:p>
          <a:p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Правовой аспект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0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27584" y="1412776"/>
            <a:ext cx="77048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Агромелиоративный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28189"/>
              </p:ext>
            </p:extLst>
          </p:nvPr>
        </p:nvGraphicFramePr>
        <p:xfrm>
          <a:off x="251520" y="1376784"/>
          <a:ext cx="8640960" cy="5220567"/>
        </p:xfrm>
        <a:graphic>
          <a:graphicData uri="http://schemas.openxmlformats.org/drawingml/2006/table">
            <a:tbl>
              <a:tblPr/>
              <a:tblGrid>
                <a:gridCol w="968905"/>
                <a:gridCol w="1732850"/>
                <a:gridCol w="964246"/>
                <a:gridCol w="1117968"/>
                <a:gridCol w="1117968"/>
                <a:gridCol w="950273"/>
                <a:gridCol w="894375"/>
                <a:gridCol w="894375"/>
              </a:tblGrid>
              <a:tr h="6123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Виды сельскохозяйственных и других угодий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состоянию на 1 января 2000 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состоянию на  1 января 2015 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4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Площадь, всего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 орошаемая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Площадь, всего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 орошаемая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Площадь, всего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том числе орошаемая (га)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Пашня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1205310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Многолетние насаждения, всего, 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ягодники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виноградники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Залежь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Сенокосы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Пастбища, всего: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9115100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9031718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-83382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13690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 algn="just"/>
            <a:r>
              <a:rPr lang="ru-RU" sz="2400" dirty="0" smtClean="0"/>
              <a:t>На основе многочисленных обращений по проблеме освоения малопродуктивных земель со стороны фермеров, органов МСУ и представителей государственных органов (РГА, РУАР и т.д.) было проведено исследование правовых проблем в сфере освоение малопродуктивных земель: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Полевое исследование: </a:t>
            </a:r>
            <a:r>
              <a:rPr lang="ru-RU" sz="2400" dirty="0"/>
              <a:t>выявление отношения </a:t>
            </a:r>
            <a:r>
              <a:rPr lang="ru-RU" sz="2400" dirty="0" smtClean="0"/>
              <a:t>заинтересованных </a:t>
            </a:r>
            <a:r>
              <a:rPr lang="ru-RU" sz="2400" dirty="0"/>
              <a:t>сторон и практики по вопросам  освоения малопродуктивных </a:t>
            </a:r>
            <a:r>
              <a:rPr lang="ru-RU" sz="2400" dirty="0" smtClean="0"/>
              <a:t>пастбищ;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Проведение анализа ситуации по проблеме освоения малопродуктивных земель;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Проведено круглый стол 1 ноября 2016 года по выработке детальных рекомендаций по совершенствованию законодательства в сфере освоения малопродуктивных земель  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6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dirty="0" smtClean="0"/>
              <a:t>    В </a:t>
            </a:r>
            <a:r>
              <a:rPr lang="ru-RU" sz="2400" dirty="0"/>
              <a:t>Кыргызской Республике, как видно из приведенной статистики, пастбища занимают 9027 тыс. га (около 9 млн. га) пастбищ. Общая площадь пастбищ включает в себе и малопродуктивные пастбища, урожайность которых менее 08ц/га в кормовых единицах, и площадь которых составляет около 500 тыс. га (около 0,5 млн. га). </a:t>
            </a:r>
            <a:endParaRPr lang="ru-RU" sz="2400" dirty="0" smtClean="0"/>
          </a:p>
          <a:p>
            <a:pPr lvl="0" algn="just"/>
            <a:r>
              <a:rPr lang="ru-RU" sz="2200" b="1" i="1" dirty="0" smtClean="0"/>
              <a:t>Вывод: Территория </a:t>
            </a:r>
            <a:r>
              <a:rPr lang="ru-RU" sz="2200" b="1" i="1" dirty="0"/>
              <a:t>малопродуктивных пастбищ урожайность которых не превышает 0,8 кормовых единиц с 1 гектара, составляет порядка 500 тыс. га. Весь данный массив представляет собой возможность для освоения в другие виды сельскохозяйственных угодий. Особо следует отметит, о необходимости отражения в земельно-учетных документов данную категорию малопродуктивных земель для систематического </a:t>
            </a:r>
            <a:r>
              <a:rPr lang="ru-RU" sz="2200" b="1" i="1" dirty="0" smtClean="0"/>
              <a:t>учета.</a:t>
            </a:r>
            <a:endParaRPr lang="ru-RU" sz="2200" b="1" i="1" dirty="0"/>
          </a:p>
          <a:p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Агромелиоративный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i="1" dirty="0" smtClean="0"/>
              <a:t>Исходя </a:t>
            </a:r>
            <a:r>
              <a:rPr lang="ru-RU" sz="2400" b="1" i="1" dirty="0"/>
              <a:t>из особенностей </a:t>
            </a:r>
            <a:r>
              <a:rPr lang="ru-RU" sz="2400" b="1" i="1" dirty="0" smtClean="0"/>
              <a:t>малопродуктивных </a:t>
            </a:r>
            <a:r>
              <a:rPr lang="ru-RU" sz="2400" b="1" i="1" dirty="0"/>
              <a:t>пастбищ по строго установленным законодательно критериям, такими критериями могли бы быть: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Наличие пригодных земель для вовлечения в сельскохозяйственное производство (учитывается рельеф, почва, местоположение).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Экономическая эффективность освоения, определяющаяся приростом продукции и сроком окупаемости капитальных вложений на освоение.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Потребности у населения в расширении площади пашни, многолетних насаждений, сенокосов, пастбищ, основанной на соответствующих расчетах.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Реальные возможности освоения новых земель (наличие оснований на обследование, </a:t>
            </a:r>
            <a:r>
              <a:rPr lang="ru-RU" sz="2000" dirty="0" err="1"/>
              <a:t>землеобеспеченность</a:t>
            </a:r>
            <a:r>
              <a:rPr lang="ru-RU" sz="2000" dirty="0"/>
              <a:t>, наличие и использование трудовых ресурсов, уровень интенсивности использования существующих угодий, их хозяйственное состояние и т.д.)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Сохранение существующих ландшафтов.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Учитывая экологическую </a:t>
            </a:r>
            <a:r>
              <a:rPr lang="ru-RU" sz="2000" dirty="0" smtClean="0"/>
              <a:t>безопасность.</a:t>
            </a:r>
            <a:endParaRPr lang="ru-RU" sz="2000" dirty="0"/>
          </a:p>
          <a:p>
            <a:pPr marL="0" indent="0"/>
            <a:r>
              <a:rPr lang="ru-RU" sz="2000" dirty="0"/>
              <a:t>При это как правило нельзя осваивать эрозионно-опасные земли.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Агромелиоративный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b="1" dirty="0" smtClean="0"/>
              <a:t>Освоение </a:t>
            </a:r>
            <a:r>
              <a:rPr lang="ru-RU" sz="2400" b="1" dirty="0"/>
              <a:t>п</a:t>
            </a:r>
            <a:r>
              <a:rPr lang="ru-RU" sz="2400" b="1" dirty="0" smtClean="0"/>
              <a:t>астбищные </a:t>
            </a:r>
            <a:r>
              <a:rPr lang="ru-RU" sz="2400" b="1" dirty="0"/>
              <a:t>угодья </a:t>
            </a:r>
            <a:r>
              <a:rPr lang="ru-RU" sz="2400" b="1" dirty="0" smtClean="0"/>
              <a:t>вклинивших </a:t>
            </a:r>
            <a:r>
              <a:rPr lang="ru-RU" sz="2400" b="1" dirty="0"/>
              <a:t>и </a:t>
            </a:r>
            <a:r>
              <a:rPr lang="ru-RU" sz="2400" b="1" dirty="0" smtClean="0"/>
              <a:t>вкрапленных </a:t>
            </a:r>
            <a:r>
              <a:rPr lang="ru-RU" sz="2400" b="1" dirty="0"/>
              <a:t>в другие виды сельскохозяйственных </a:t>
            </a:r>
            <a:r>
              <a:rPr lang="ru-RU" sz="2400" b="1" dirty="0" smtClean="0"/>
              <a:t>угодий.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Агромелиоративный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4" name="Picture 5" descr="20140312_16574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806489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2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b="1" dirty="0" smtClean="0"/>
              <a:t>Освоение пастбищных угодий вклинивших </a:t>
            </a:r>
            <a:r>
              <a:rPr lang="ru-RU" sz="2400" b="1" dirty="0"/>
              <a:t>и </a:t>
            </a:r>
            <a:r>
              <a:rPr lang="ru-RU" sz="2400" b="1" dirty="0" smtClean="0"/>
              <a:t>вкрапленных </a:t>
            </a:r>
            <a:r>
              <a:rPr lang="ru-RU" sz="2400" b="1" dirty="0"/>
              <a:t>в другие виды сельскохозяйственных </a:t>
            </a:r>
            <a:r>
              <a:rPr lang="ru-RU" sz="2400" b="1" dirty="0" smtClean="0"/>
              <a:t>угодий </a:t>
            </a:r>
          </a:p>
          <a:p>
            <a:pPr algn="just"/>
            <a:r>
              <a:rPr lang="ru-RU" sz="2200" dirty="0" smtClean="0"/>
              <a:t>     Вклинившиеся </a:t>
            </a:r>
            <a:r>
              <a:rPr lang="ru-RU" sz="2200" dirty="0"/>
              <a:t>и вкрапленные пастбищные участки на самом деле практически как пастбища используются очень редко. Так как в большинстве случаев выпас на этих не больших по контуру пастбищных участках приводить </a:t>
            </a:r>
            <a:r>
              <a:rPr lang="ru-RU" sz="2200" dirty="0" smtClean="0"/>
              <a:t>потраве, </a:t>
            </a:r>
            <a:r>
              <a:rPr lang="ru-RU" sz="2200" dirty="0"/>
              <a:t>порче посевов, вызывая </a:t>
            </a:r>
            <a:r>
              <a:rPr lang="ru-RU" sz="2200" dirty="0" smtClean="0"/>
              <a:t>споры. Учитывая </a:t>
            </a:r>
            <a:r>
              <a:rPr lang="ru-RU" sz="2200" dirty="0"/>
              <a:t>невозможность использования вклинившего и вкрапленного пастбищ для выпаса скота необходимо предусмотреть освоение данных участков под более ценный вид угодий – под сады или пашню. Освоение вклинивши и вкрапленных пастбищ под земли многолетних насаждений – сады в данном случае обладает рядом </a:t>
            </a:r>
            <a:r>
              <a:rPr lang="ru-RU" sz="2200" dirty="0" smtClean="0"/>
              <a:t>преимуществ. </a:t>
            </a:r>
            <a:endParaRPr lang="ru-RU" sz="2200" b="1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Агромелиоративный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/>
              <a:t>Выгоды </a:t>
            </a:r>
            <a:r>
              <a:rPr lang="ru-RU" sz="2400" b="1" dirty="0" smtClean="0"/>
              <a:t>государства:</a:t>
            </a:r>
            <a:endParaRPr lang="ru-RU" sz="2400" dirty="0"/>
          </a:p>
          <a:p>
            <a:pPr algn="just"/>
            <a:r>
              <a:rPr lang="ru-RU" sz="2400" b="1" dirty="0" smtClean="0"/>
              <a:t>     Прямые </a:t>
            </a:r>
            <a:r>
              <a:rPr lang="ru-RU" sz="2400" b="1" dirty="0"/>
              <a:t>выгоды.</a:t>
            </a:r>
            <a:r>
              <a:rPr lang="ru-RU" sz="2400" dirty="0"/>
              <a:t> При освоении малопродуктивных пастбищных участков увеличивается </a:t>
            </a:r>
            <a:r>
              <a:rPr lang="ky-KG" sz="2400" dirty="0"/>
              <a:t>поступления в бюджет. Так, предположительно, поступления в виде земельного налога в местный бюджет выросли бы примерно в 15 раз. То есть, если средняя ставка земельного налога за 1 га пастбищ равна 12 сомов, то за </a:t>
            </a:r>
            <a:r>
              <a:rPr lang="ky-KG" sz="2400" dirty="0" smtClean="0"/>
              <a:t>многолетние </a:t>
            </a:r>
            <a:r>
              <a:rPr lang="ky-KG" sz="2400" dirty="0"/>
              <a:t>насаждения она равна 205 сомов/1 га. И если представить что в одном айыльном аймаке освоят 1000 га малопродуктивных пастбищ </a:t>
            </a:r>
            <a:r>
              <a:rPr lang="ky-KG" sz="2400" dirty="0" smtClean="0"/>
              <a:t>налоговая </a:t>
            </a:r>
            <a:r>
              <a:rPr lang="ky-KG" sz="2400" dirty="0"/>
              <a:t>база </a:t>
            </a:r>
            <a:r>
              <a:rPr lang="ky-KG" sz="2400" dirty="0" smtClean="0"/>
              <a:t>увеличиться </a:t>
            </a:r>
            <a:r>
              <a:rPr lang="ky-KG" sz="2400" dirty="0"/>
              <a:t>сразу на 205 000 сом, тогда как раньше максимально поступала земельного налога в сумме 12 000 сом. 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/>
              <a:t>Выгоды </a:t>
            </a:r>
            <a:r>
              <a:rPr lang="ru-RU" sz="2400" b="1" dirty="0" smtClean="0"/>
              <a:t>государства:</a:t>
            </a:r>
            <a:endParaRPr lang="ru-RU" sz="2400" dirty="0"/>
          </a:p>
          <a:p>
            <a:r>
              <a:rPr lang="ky-KG" sz="2400" b="1" dirty="0" smtClean="0"/>
              <a:t>     Косвенные </a:t>
            </a:r>
            <a:r>
              <a:rPr lang="ky-KG" sz="2400" b="1" dirty="0"/>
              <a:t>выгоды государства от </a:t>
            </a:r>
            <a:r>
              <a:rPr lang="ky-KG" sz="2400" b="1" dirty="0" smtClean="0"/>
              <a:t>освоения малопродуктивных </a:t>
            </a:r>
            <a:r>
              <a:rPr lang="ky-KG" sz="2400" b="1" dirty="0"/>
              <a:t>угодий: </a:t>
            </a:r>
            <a:endParaRPr lang="ru-RU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Повышение урожайности сельскохозяйственных культур и продуктивности угодий;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Более интенсивное использование сельскохозяйственных угодий;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Прекращение эрозионных процессов;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Создание прочной кормовой базы по бахчеводству, садоводству и выращиванию </a:t>
            </a:r>
            <a:r>
              <a:rPr lang="ru-RU" sz="2400" dirty="0" err="1"/>
              <a:t>плодо</a:t>
            </a:r>
            <a:r>
              <a:rPr lang="ru-RU" sz="2400" dirty="0"/>
              <a:t>-ягодных и фруктовых культур;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Повышение производительности труда, снижение себестоимости получаемой продукции.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06680" cy="5184576"/>
          </a:xfrm>
        </p:spPr>
        <p:txBody>
          <a:bodyPr/>
          <a:lstStyle/>
          <a:p>
            <a:pPr algn="just"/>
            <a:r>
              <a:rPr lang="ru-RU" dirty="0" smtClean="0"/>
              <a:t>Если будут освоены только 1% малопродуктивных земель (из 500 тыс. – 5 тыс.) после достижения производственного возраста сады могут дать валовый доход в ВВП минимум 500 млн. и максимум 5 млрд. сомов: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25000 кг. </a:t>
            </a:r>
            <a:r>
              <a:rPr lang="ru-RU" dirty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рожая яблок с 1 га земель при стоимости яблок 50 сом за 1 кг=1 250 000 сом из которых условная чистая прибыль составляет 1 060 200 сом 189 800 текущие операционные расходы на год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94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/>
              <a:t>Выгоды </a:t>
            </a:r>
            <a:r>
              <a:rPr lang="ru-RU" sz="2400" b="1" dirty="0"/>
              <a:t>Объединения пастбище пользователей:</a:t>
            </a:r>
            <a:endParaRPr lang="ru-RU" sz="2400" dirty="0"/>
          </a:p>
          <a:p>
            <a:pPr algn="just"/>
            <a:r>
              <a:rPr lang="ky-KG" sz="2400" dirty="0" smtClean="0"/>
              <a:t>     В </a:t>
            </a:r>
            <a:r>
              <a:rPr lang="ky-KG" sz="2400" dirty="0"/>
              <a:t>соответствии с Налоговым кодексом Объединение </a:t>
            </a:r>
            <a:r>
              <a:rPr lang="ky-KG" sz="2400" dirty="0" smtClean="0"/>
              <a:t>пастбищепользователей (далее ОПП) </a:t>
            </a:r>
            <a:r>
              <a:rPr lang="ky-KG" sz="2400" dirty="0"/>
              <a:t>независимо от малопродуктивности и использования пастбищ должны платить земельный налог. Как уже известно площадь малопродуктивных пастбищ составляет около 500 тысяч га. И </a:t>
            </a:r>
            <a:r>
              <a:rPr lang="ky-KG" sz="2400" dirty="0" smtClean="0"/>
              <a:t>соответственно ОПП </a:t>
            </a:r>
            <a:r>
              <a:rPr lang="ky-KG" sz="2400" dirty="0"/>
              <a:t>на сегодняшний день платять 6 000 000 сомов (при средней ставке земельного налога по 12 сом) и это является просто налоговым бременем, так как данные малопродуктивные пастбища не дают  достаточно </a:t>
            </a:r>
            <a:r>
              <a:rPr lang="ky-KG" sz="2400" dirty="0" smtClean="0"/>
              <a:t>корма, </a:t>
            </a:r>
            <a:r>
              <a:rPr lang="ky-KG" sz="2400" dirty="0"/>
              <a:t>чтобы пасти там скот.  В случае освоения данных земель, эти земли выбывают из массива пастбищ особождая от излишней налоговой  бремени.     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/>
              <a:t>Выгоды фермера от освоения малопродуктивных </a:t>
            </a:r>
            <a:r>
              <a:rPr lang="ru-RU" sz="2400" b="1" dirty="0" smtClean="0"/>
              <a:t>угодий: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54161"/>
              </p:ext>
            </p:extLst>
          </p:nvPr>
        </p:nvGraphicFramePr>
        <p:xfrm>
          <a:off x="107504" y="1916832"/>
          <a:ext cx="44644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154327"/>
              </p:ext>
            </p:extLst>
          </p:nvPr>
        </p:nvGraphicFramePr>
        <p:xfrm>
          <a:off x="4211960" y="1916832"/>
          <a:ext cx="45365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68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/>
              <a:t>Общие выводы:</a:t>
            </a:r>
          </a:p>
          <a:p>
            <a:pPr algn="just"/>
            <a:r>
              <a:rPr lang="ru-RU" sz="2400" dirty="0" smtClean="0"/>
              <a:t>     Предварительный </a:t>
            </a:r>
            <a:r>
              <a:rPr lang="ru-RU" sz="2400" dirty="0"/>
              <a:t>расчеты показывают, что для </a:t>
            </a:r>
            <a:r>
              <a:rPr lang="ru-RU" sz="2400" dirty="0" smtClean="0"/>
              <a:t>фермеров </a:t>
            </a:r>
            <a:r>
              <a:rPr lang="ru-RU" sz="2400" dirty="0"/>
              <a:t>освоение малопродуктивных пастбищ могут принести доход больше миллиона сомов.  В общем для государства и общества если будут освоены хотя бы 1% малопродуктивных земель (около 5000 </a:t>
            </a:r>
            <a:r>
              <a:rPr lang="ru-RU" sz="2400" dirty="0" smtClean="0"/>
              <a:t>га</a:t>
            </a:r>
            <a:r>
              <a:rPr lang="ru-RU" sz="2400" dirty="0"/>
              <a:t>), то обще валовой доход от освоенных малопродуктивных земель может составить около 5 </a:t>
            </a:r>
            <a:r>
              <a:rPr lang="ru-RU" sz="2400" dirty="0" err="1"/>
              <a:t>млд</a:t>
            </a:r>
            <a:r>
              <a:rPr lang="ru-RU" sz="2400" dirty="0"/>
              <a:t>. сомов. </a:t>
            </a:r>
          </a:p>
          <a:p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512" y="1412776"/>
            <a:ext cx="835292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 algn="just"/>
            <a:r>
              <a:rPr lang="ru-RU" sz="2400" dirty="0"/>
              <a:t>Для выявления отношения населения и ЛПР на местах к освоению малопродуктивных угодий по вопросам поддерживает ли население саму возможность освоения, уровень </a:t>
            </a:r>
            <a:r>
              <a:rPr lang="ru-RU" sz="2400" dirty="0" smtClean="0"/>
              <a:t>понимания </a:t>
            </a:r>
            <a:r>
              <a:rPr lang="ru-RU" sz="2400" dirty="0"/>
              <a:t>особенностей </a:t>
            </a:r>
            <a:r>
              <a:rPr lang="ru-RU" sz="2400" dirty="0" smtClean="0"/>
              <a:t>освоения </a:t>
            </a:r>
            <a:r>
              <a:rPr lang="ru-RU" sz="2400" dirty="0"/>
              <a:t>и структур сельскохозяйственных угодий, возможностей социальной напряженности при освоении малопродуктивных пастбищ, а так же для выявления практики по освоению было проведено анкетирование. Для проведения анкетирования было отобрано 10 районов, в которых по информации экспертов более или менее наблюдается случаи освоения малопродуктивных пастбищных участков. </a:t>
            </a:r>
            <a:endParaRPr lang="ru-RU" sz="2400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Полевое исследование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37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43533" y="1380778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Институциональный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555777" y="3363466"/>
            <a:ext cx="4104456" cy="1033637"/>
          </a:xfrm>
          <a:prstGeom prst="roundRect">
            <a:avLst/>
          </a:prstGeom>
          <a:solidFill>
            <a:srgbClr val="FF8029"/>
          </a:solidFill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Малопродуктивные земли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619672" y="1412776"/>
            <a:ext cx="6264696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Республиканский уровень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485653" y="4563593"/>
            <a:ext cx="6244704" cy="57606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Местный уровень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3568" y="5223659"/>
            <a:ext cx="2664296" cy="79208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Органы МСУ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040165" y="5219279"/>
            <a:ext cx="2612280" cy="8640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Рай.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гос. администрации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011835" y="2204864"/>
            <a:ext cx="3028331" cy="79208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МСХ, ПП и М КР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228185" y="2204864"/>
            <a:ext cx="2424260" cy="8640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Госэкотех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инспекция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28763" y="2180096"/>
            <a:ext cx="2088232" cy="99211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Кыргыз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Гипрозем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lvl="0" indent="0" algn="just"/>
            <a:r>
              <a:rPr lang="ru-RU" sz="2400" b="1" dirty="0" smtClean="0"/>
              <a:t>Основные выводы: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ОМСУ и РГА несмотря </a:t>
            </a:r>
            <a:r>
              <a:rPr lang="ru-RU" sz="2400" dirty="0"/>
              <a:t>на </a:t>
            </a:r>
            <a:r>
              <a:rPr lang="ru-RU" sz="2400" dirty="0" smtClean="0"/>
              <a:t>то, </a:t>
            </a:r>
            <a:r>
              <a:rPr lang="ru-RU" sz="2400" dirty="0"/>
              <a:t>что в Положении «О порядке предоставления малопродуктивных земельных участков под освоение» было предусмотрено определенные права и обязанности, в специально посвященным им нормативно правовым </a:t>
            </a:r>
            <a:r>
              <a:rPr lang="ru-RU" sz="2400" dirty="0" smtClean="0"/>
              <a:t>актам </a:t>
            </a:r>
            <a:r>
              <a:rPr lang="ru-RU" sz="2400" dirty="0"/>
              <a:t>их полномочия по вопросам регулирования освоения малопродуктивных пастбищ вообще не </a:t>
            </a:r>
            <a:r>
              <a:rPr lang="ru-RU" sz="2400" dirty="0" smtClean="0"/>
              <a:t>предусмотрено;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 </a:t>
            </a:r>
            <a:r>
              <a:rPr lang="ru-RU" sz="2400" dirty="0"/>
              <a:t>то же время в Положении «О порядке предоставления малопродуктивных земельных участков под освоение» не совсем четко сформулированы их компетенции в части заключения договоров и некоторых других аспектов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Институциональный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40109" y="1340768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 algn="just"/>
            <a:r>
              <a:rPr lang="ru-RU" sz="2400" b="1" dirty="0"/>
              <a:t>Основные выводы: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dirty="0"/>
              <a:t>национальном уровне не определено </a:t>
            </a:r>
            <a:r>
              <a:rPr lang="ru-RU" sz="2400" dirty="0" smtClean="0"/>
              <a:t>ответственная сторона </a:t>
            </a:r>
            <a:r>
              <a:rPr lang="ru-RU" sz="2400" dirty="0"/>
              <a:t>по осуществлению политики в сфере освоения малопродуктивных земель и их мелиоративному улучшению. Несмотря на стратегические цели по освоению земель, никто в Министерстве сельского хозяйства за систематизированную работу в этой части не ответственен.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В полномочия государственного контролирующего органа   - </a:t>
            </a:r>
            <a:r>
              <a:rPr lang="ru-RU" sz="2400" dirty="0" err="1"/>
              <a:t>Госэкотехинспекция</a:t>
            </a:r>
            <a:r>
              <a:rPr lang="ru-RU" sz="2400" dirty="0"/>
              <a:t> не входит осуществление контроля и надзора при осуществлении мелиоративных работ по улучшению земель – т.е. освоения малопродуктивных земель, что создает предпосылки </a:t>
            </a:r>
            <a:r>
              <a:rPr lang="ru-RU" sz="2400" dirty="0" smtClean="0"/>
              <a:t>для нарушений </a:t>
            </a:r>
            <a:r>
              <a:rPr lang="ru-RU" sz="2400" dirty="0"/>
              <a:t>при освоении земель. 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Институциональный аспект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1556792"/>
            <a:ext cx="77724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ru-RU" sz="2500" kern="0" dirty="0" smtClean="0">
              <a:solidFill>
                <a:srgbClr val="1E4ABD"/>
              </a:solidFill>
              <a:ea typeface="Microsoft YaHei" panose="020B0503020204020204" pitchFamily="34" charset="-122"/>
            </a:endParaRPr>
          </a:p>
          <a:p>
            <a:pPr>
              <a:defRPr/>
            </a:pPr>
            <a:endParaRPr lang="ru-RU" sz="2500" kern="0" dirty="0">
              <a:solidFill>
                <a:srgbClr val="1E4ABD"/>
              </a:solidFill>
              <a:ea typeface="Microsoft YaHei" panose="020B0503020204020204" pitchFamily="34" charset="-122"/>
            </a:endParaRPr>
          </a:p>
          <a:p>
            <a:pPr>
              <a:defRPr/>
            </a:pPr>
            <a:endParaRPr lang="ru-RU" sz="2500" kern="0" dirty="0" smtClean="0">
              <a:solidFill>
                <a:srgbClr val="1E4ABD"/>
              </a:solidFill>
              <a:ea typeface="Microsoft YaHei" panose="020B0503020204020204" pitchFamily="34" charset="-122"/>
            </a:endParaRPr>
          </a:p>
          <a:p>
            <a:pPr>
              <a:defRPr/>
            </a:pPr>
            <a:r>
              <a:rPr lang="ru-RU" sz="2500" kern="0" dirty="0" smtClean="0">
                <a:solidFill>
                  <a:srgbClr val="1E4ABD"/>
                </a:solidFill>
                <a:ea typeface="Microsoft YaHei" panose="020B0503020204020204" pitchFamily="34" charset="-122"/>
              </a:rPr>
              <a:t>Проекты нормативных правовых актов направленных на разрешение проблем в сфере освоение малопродуктивных земель</a:t>
            </a:r>
            <a:endParaRPr lang="ru-RU" sz="2400" b="0" kern="0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ru-RU" sz="2400" b="0" kern="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sz="2400" b="0" kern="0" dirty="0" smtClean="0">
              <a:solidFill>
                <a:srgbClr val="C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83903" y="-5565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3903" y="-993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     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6409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 smtClean="0"/>
              <a:t>Проекты законов по внесению изменений и дополнений в ряд нормативных правовых актов: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Земельный </a:t>
            </a:r>
            <a:r>
              <a:rPr lang="ru-RU" sz="2400" dirty="0"/>
              <a:t>кодекс Кыргызской Республики,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 Закон Кыргызской Республики «О пастбищах»,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Кодекс  </a:t>
            </a:r>
            <a:r>
              <a:rPr lang="ru-RU" sz="2400" dirty="0"/>
              <a:t>Кыргызской Республики «Об административной ответственности»,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Закон </a:t>
            </a:r>
            <a:r>
              <a:rPr lang="ru-RU" sz="2400" dirty="0"/>
              <a:t>Кыргызской Республики «О местном самоуправлении»,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Закон </a:t>
            </a:r>
            <a:r>
              <a:rPr lang="ru-RU" sz="2400" dirty="0"/>
              <a:t>Кыргызской Республики «О местной государственной администрации»,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Закон </a:t>
            </a:r>
            <a:r>
              <a:rPr lang="ru-RU" sz="2400" dirty="0"/>
              <a:t>Кыргызской Республики «О переводе (трансформации) земельных участков</a:t>
            </a:r>
            <a:r>
              <a:rPr lang="ru-RU" sz="2400" dirty="0" smtClean="0"/>
              <a:t>»</a:t>
            </a:r>
          </a:p>
          <a:p>
            <a:pPr marL="0" indent="0"/>
            <a:r>
              <a:rPr lang="ru-RU" sz="2400" b="1" dirty="0" smtClean="0"/>
              <a:t>Новый закон: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 мелиорации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проектов НПА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71296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000" dirty="0" smtClean="0"/>
              <a:t>«Часть  2-4  статьи 1 изложить в следующей редакции:</a:t>
            </a:r>
          </a:p>
          <a:p>
            <a:r>
              <a:rPr lang="ru-RU" sz="2000" dirty="0" smtClean="0"/>
              <a:t>2-4) деградированные земельные участки сельскохозяйственного назначения; </a:t>
            </a:r>
          </a:p>
          <a:p>
            <a:r>
              <a:rPr lang="ru-RU" sz="2000" dirty="0" smtClean="0"/>
              <a:t>а) земельные участки, поверхность которых нарушена вследствие землетрясения, сдвигов, оползней, наводнений, добычи полезных ископаемых и т.д.</a:t>
            </a:r>
          </a:p>
          <a:p>
            <a:r>
              <a:rPr lang="ru-RU" sz="2000" dirty="0" smtClean="0"/>
              <a:t>б) земельные участки с эродированными, переувлажненными, с повышенной кислотностью или засоленностью, загрязненными химическими веществами почв и другие.</a:t>
            </a:r>
          </a:p>
          <a:p>
            <a:r>
              <a:rPr lang="ru-RU" sz="2000" dirty="0" smtClean="0"/>
              <a:t>в) земельные участки, потерявшие свои исходные полезные свойства до состояния, исключающего возможность их эффективного использования по целевому назначению.»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«</a:t>
            </a:r>
            <a:r>
              <a:rPr lang="ru-RU" sz="2000" dirty="0"/>
              <a:t>Часть 13  статьи 1 изложить в следующей редакции:</a:t>
            </a:r>
          </a:p>
          <a:p>
            <a:r>
              <a:rPr lang="ru-RU" sz="2000" dirty="0"/>
              <a:t>13) малопродуктивные сельскохозяйственные угодья - сельскохозяйственные угодья, изначально имеющие маломощный и бесструктурный почвенный слой с низким баллом бонитета и требующие проектируемых инвестиционных затрат по их мелиоративному улучшению.»</a:t>
            </a:r>
          </a:p>
          <a:p>
            <a:r>
              <a:rPr lang="ru-RU" sz="2400" dirty="0"/>
              <a:t> </a:t>
            </a:r>
            <a:endParaRPr lang="ru-RU" sz="1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82809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Земельный </a:t>
            </a:r>
            <a:r>
              <a:rPr lang="ru-RU" sz="2400" b="1" dirty="0">
                <a:solidFill>
                  <a:schemeClr val="tx1"/>
                </a:solidFill>
              </a:rPr>
              <a:t>кодекс Кыргызской </a:t>
            </a:r>
            <a:r>
              <a:rPr lang="ru-RU" sz="2400" b="1" dirty="0" smtClean="0">
                <a:solidFill>
                  <a:schemeClr val="tx1"/>
                </a:solidFill>
              </a:rPr>
              <a:t>Республики</a:t>
            </a:r>
            <a:r>
              <a:rPr lang="ru-RU" sz="2400" dirty="0" smtClean="0"/>
              <a:t>т.440)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71296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2400" dirty="0"/>
              <a:t> </a:t>
            </a:r>
            <a:r>
              <a:rPr lang="ru-RU" sz="2000" dirty="0" smtClean="0"/>
              <a:t>«</a:t>
            </a:r>
            <a:r>
              <a:rPr lang="ru-RU" sz="2000" dirty="0"/>
              <a:t>Часть  4  статьи 4 изложить в следующей редакции:</a:t>
            </a:r>
          </a:p>
          <a:p>
            <a:r>
              <a:rPr lang="ru-RU" sz="2000" dirty="0"/>
              <a:t>4. Пастбища не могут быть переданы в собственность или аренду за исключением малопродуктивных пастбищ, которые могут предоставляться в пользование под сельскохозяйственное освоение  и могут предоставляться в собственность после их освоения и перевода в вид особо ценных сельскохозяйственных угодий как орошаемая пашня или многолетние плодовые насаждения.»</a:t>
            </a:r>
          </a:p>
          <a:p>
            <a:r>
              <a:rPr lang="ru-RU" sz="2000" dirty="0"/>
              <a:t> </a:t>
            </a:r>
            <a:r>
              <a:rPr lang="ru-RU" sz="2000" dirty="0" smtClean="0"/>
              <a:t>«</a:t>
            </a:r>
            <a:r>
              <a:rPr lang="ru-RU" sz="2000" dirty="0"/>
              <a:t>Часть 5  статьи 30 изложить в следующей редакции:</a:t>
            </a:r>
          </a:p>
          <a:p>
            <a:r>
              <a:rPr lang="ru-RU" sz="2000" dirty="0"/>
              <a:t>5. Участки сенокосов и малопродуктивных пастбищ вкрапленные, вклинившиеся в пахотные земли и в земли, занятые многолетними плодовыми насаждениями, находящиеся в частной собственности, могут предоставляться в собственность после их освоения и перевода в соответствующий вид особо ценных сельскохозяйственных угодий (орошаемая пашня или многолетние плодовые насаждения).»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82809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Земельный </a:t>
            </a:r>
            <a:r>
              <a:rPr lang="ru-RU" sz="2400" b="1" dirty="0">
                <a:solidFill>
                  <a:schemeClr val="tx1"/>
                </a:solidFill>
              </a:rPr>
              <a:t>кодекс Кыргызской </a:t>
            </a:r>
            <a:r>
              <a:rPr lang="ru-RU" sz="2400" b="1" dirty="0" smtClean="0">
                <a:solidFill>
                  <a:schemeClr val="tx1"/>
                </a:solidFill>
              </a:rPr>
              <a:t>Республики</a:t>
            </a:r>
            <a:r>
              <a:rPr lang="ru-RU" sz="2400" dirty="0" smtClean="0"/>
              <a:t>т.440)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871296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1800" dirty="0"/>
              <a:t> </a:t>
            </a:r>
            <a:r>
              <a:rPr lang="ru-RU" sz="2000" dirty="0" smtClean="0"/>
              <a:t>«</a:t>
            </a:r>
            <a:r>
              <a:rPr lang="ru-RU" sz="2000" dirty="0"/>
              <a:t>Часть  2  статьи 32 изложить в следующей редакции:</a:t>
            </a:r>
          </a:p>
          <a:p>
            <a:pPr algn="just"/>
            <a:r>
              <a:rPr lang="ru-RU" sz="2000" dirty="0"/>
              <a:t>2. Малопродуктивные сельскохозяйственные угодья могут быть предоставлены гражданам Кыргызской Республики и юридическим лицам в пользование уполномоченным органом безвозмездно, для освоения и ведения сельскохозяйственного производства с возможностью последующего предоставления в собственность.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В </a:t>
            </a:r>
            <a:r>
              <a:rPr lang="ru-RU" sz="2000" dirty="0"/>
              <a:t>собственность малопродуктивные сельскохозяйственные угодья предоставляется только после заключения уполномоченного государственного органа, подтверждающего факт освоения предоставленного земельного участка в соответствии с  утвержденным проектом освоения.» </a:t>
            </a:r>
            <a:endParaRPr lang="ru-RU" sz="2000" dirty="0" smtClean="0"/>
          </a:p>
          <a:p>
            <a:r>
              <a:rPr lang="ru-RU" sz="2000" dirty="0"/>
              <a:t> </a:t>
            </a:r>
            <a:r>
              <a:rPr lang="ru-RU" sz="2000" dirty="0" smtClean="0"/>
              <a:t>     «</a:t>
            </a:r>
            <a:r>
              <a:rPr lang="ru-RU" sz="2000" dirty="0"/>
              <a:t>Статью 66 дополнить частью 3-1 следующего содержания:</a:t>
            </a:r>
          </a:p>
          <a:p>
            <a:r>
              <a:rPr lang="ru-RU" sz="2000" dirty="0"/>
              <a:t>3-1) неиспользование малопродуктивного земельного участка сельскохозяйственного назначения предоставленного под освоение в течении сроков указанного в утвержденном проекте освоения, но не более 5 лет;»</a:t>
            </a:r>
          </a:p>
          <a:p>
            <a:pPr algn="just"/>
            <a:endParaRPr lang="ru-RU" sz="2000" dirty="0"/>
          </a:p>
          <a:p>
            <a:r>
              <a:rPr lang="ky-KG" sz="2000" dirty="0"/>
              <a:t> </a:t>
            </a:r>
            <a:endParaRPr lang="ru-RU" sz="20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404664"/>
            <a:ext cx="82809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Земельный </a:t>
            </a:r>
            <a:r>
              <a:rPr lang="ru-RU" sz="2400" b="1" dirty="0">
                <a:solidFill>
                  <a:schemeClr val="tx1"/>
                </a:solidFill>
              </a:rPr>
              <a:t>кодекс Кыргызской </a:t>
            </a:r>
            <a:r>
              <a:rPr lang="ru-RU" sz="2400" b="1" dirty="0" smtClean="0">
                <a:solidFill>
                  <a:schemeClr val="tx1"/>
                </a:solidFill>
              </a:rPr>
              <a:t>Республики</a:t>
            </a:r>
            <a:r>
              <a:rPr lang="ru-RU" sz="2400" dirty="0" smtClean="0"/>
              <a:t>т.440)</a:t>
            </a:r>
            <a:endParaRPr lang="ru-RU" sz="26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</a:rPr>
              <a:t>«О местном самоуправлении</a:t>
            </a:r>
            <a:r>
              <a:rPr lang="ru-RU" sz="1800" b="1" dirty="0" smtClean="0">
                <a:solidFill>
                  <a:schemeClr val="tx1"/>
                </a:solidFill>
              </a:rPr>
              <a:t>»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/>
              <a:t>Статью </a:t>
            </a:r>
            <a:r>
              <a:rPr lang="ru-RU" sz="1800" dirty="0"/>
              <a:t>20 дополнить частями 8-1) и 8-2) следующего содержания:</a:t>
            </a:r>
          </a:p>
          <a:p>
            <a:pPr algn="just"/>
            <a:r>
              <a:rPr lang="ru-RU" sz="1800" dirty="0"/>
              <a:t>8-1) предоставление малопродуктивных земель под сельскохозяйственное освоение с последующей перспективой перевода этих земель в соответствующий вид особо ценных сельскохозяйственных угодий (орошаемая пашня или многолетние плодовые насаждения);</a:t>
            </a:r>
          </a:p>
          <a:p>
            <a:pPr algn="just"/>
            <a:r>
              <a:rPr lang="ru-RU" sz="1800" dirty="0"/>
              <a:t>8-2) мониторинг за этапами освоения малопродуктивных земель предоставленных под сельскохозяйственное освоение</a:t>
            </a:r>
            <a:r>
              <a:rPr lang="ru-RU" sz="1800" dirty="0" smtClean="0"/>
              <a:t>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b="1" dirty="0">
                <a:solidFill>
                  <a:schemeClr val="tx1"/>
                </a:solidFill>
              </a:rPr>
              <a:t>«О местной государственной администрации</a:t>
            </a:r>
            <a:r>
              <a:rPr lang="ru-RU" sz="1800" b="1" dirty="0" smtClean="0">
                <a:solidFill>
                  <a:schemeClr val="tx1"/>
                </a:solidFill>
              </a:rPr>
              <a:t>»</a:t>
            </a:r>
            <a:endParaRPr lang="ru-RU" sz="1800" dirty="0"/>
          </a:p>
          <a:p>
            <a:pPr algn="just"/>
            <a:r>
              <a:rPr lang="ru-RU" sz="2400" b="1" dirty="0"/>
              <a:t> </a:t>
            </a:r>
            <a:r>
              <a:rPr lang="ru-RU" sz="1800" b="1" dirty="0" smtClean="0"/>
              <a:t> </a:t>
            </a:r>
            <a:r>
              <a:rPr lang="ru-RU" sz="1800" dirty="0" smtClean="0"/>
              <a:t>«</a:t>
            </a:r>
            <a:r>
              <a:rPr lang="ru-RU" sz="1800" dirty="0"/>
              <a:t>Статью 9 дополнить частью 10-3) следующего содержания:</a:t>
            </a:r>
          </a:p>
          <a:p>
            <a:pPr algn="just"/>
            <a:r>
              <a:rPr lang="ru-RU" sz="1800" dirty="0"/>
              <a:t>10-3) на основании заключения уполномоченного государственного органа предоставляет в собственность малопродуктивные земли, ранее предоставленные под сельскохозяйственное освоение уполномоченным органом и введенные в сельскохозяйственный оборот на основании  утвержденного проекта освоения;»</a:t>
            </a:r>
          </a:p>
          <a:p>
            <a:r>
              <a:rPr lang="ky-KG" sz="2400" dirty="0"/>
              <a:t> 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Законы «О </a:t>
            </a:r>
            <a:r>
              <a:rPr lang="ru-RU" sz="2400" b="1" dirty="0">
                <a:solidFill>
                  <a:schemeClr val="tx1"/>
                </a:solidFill>
              </a:rPr>
              <a:t>местном </a:t>
            </a:r>
            <a:r>
              <a:rPr lang="ru-RU" sz="2400" b="1" dirty="0" smtClean="0">
                <a:solidFill>
                  <a:schemeClr val="tx1"/>
                </a:solidFill>
              </a:rPr>
              <a:t>самоуправлении» и «О </a:t>
            </a:r>
            <a:r>
              <a:rPr lang="ru-RU" sz="2400" b="1" dirty="0">
                <a:solidFill>
                  <a:schemeClr val="tx1"/>
                </a:solidFill>
              </a:rPr>
              <a:t>местной государственной </a:t>
            </a:r>
            <a:r>
              <a:rPr lang="ru-RU" sz="2400" b="1" dirty="0" smtClean="0">
                <a:solidFill>
                  <a:schemeClr val="tx1"/>
                </a:solidFill>
              </a:rPr>
              <a:t>администрации»</a:t>
            </a:r>
            <a:endParaRPr lang="ru-RU" sz="26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1800" dirty="0" smtClean="0"/>
              <a:t>Статью </a:t>
            </a:r>
            <a:r>
              <a:rPr lang="ru-RU" sz="1800" dirty="0"/>
              <a:t>1 дополнить абзацем 11 следующего содержания:</a:t>
            </a:r>
          </a:p>
          <a:p>
            <a:r>
              <a:rPr lang="ru-RU" sz="1800" dirty="0"/>
              <a:t>Пастбища малопродуктивные - пастбища - с баллом бонитета не выше 20, с урожайностью в кормовых единицах менее 0,8 ц/га, заболоченные, подверженные деградации в результате водной и ветровой эрозии, сильно сбитые и каменистые, эродированные, засоренные сорной и ядовитой растительностью, </a:t>
            </a:r>
            <a:r>
              <a:rPr lang="ru-RU" sz="1800" dirty="0" err="1"/>
              <a:t>закустаренные</a:t>
            </a:r>
            <a:r>
              <a:rPr lang="ru-RU" sz="1800" dirty="0"/>
              <a:t>.»</a:t>
            </a:r>
          </a:p>
          <a:p>
            <a:r>
              <a:rPr lang="ru-RU" sz="1800" dirty="0"/>
              <a:t> </a:t>
            </a:r>
            <a:r>
              <a:rPr lang="ru-RU" sz="1800" dirty="0" smtClean="0"/>
              <a:t>«</a:t>
            </a:r>
            <a:r>
              <a:rPr lang="ru-RU" sz="1800" dirty="0"/>
              <a:t>Статью 7 дополнить частью  6) следующего содержания:</a:t>
            </a:r>
          </a:p>
          <a:p>
            <a:r>
              <a:rPr lang="ru-RU" sz="1800" dirty="0" smtClean="0"/>
              <a:t>6) переводит малопродуктивные  земли, предоставленные под сельскохозяйственное освоение и введенные в сельскохозяйственный оборот  в соответствии  с утвержденным проектом освоения в категорию более ценных сельскохозяйственных земель на основании заключения уполномоченных органов.    </a:t>
            </a:r>
          </a:p>
          <a:p>
            <a:r>
              <a:rPr lang="ky-KG" sz="1800" dirty="0"/>
              <a:t> </a:t>
            </a:r>
            <a:endParaRPr lang="ru-RU" sz="1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Закон «О </a:t>
            </a:r>
            <a:r>
              <a:rPr lang="ru-RU" sz="2400" b="1" dirty="0">
                <a:solidFill>
                  <a:schemeClr val="tx1"/>
                </a:solidFill>
              </a:rPr>
              <a:t>переводе (трансформации) земельных участков» </a:t>
            </a:r>
            <a:endParaRPr lang="ru-RU" sz="26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512" y="1412776"/>
            <a:ext cx="89644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400" dirty="0"/>
              <a:t>Анкетирование исходя из особенностей роли и участия в правоотношениях по освоению малопродуктивных земель проводилось для двух групп по отдельности:</a:t>
            </a:r>
          </a:p>
          <a:p>
            <a:pPr lvl="0" algn="just"/>
            <a:r>
              <a:rPr lang="ru-RU" sz="2400" b="1" dirty="0" smtClean="0"/>
              <a:t>1- ГРУППА</a:t>
            </a:r>
            <a:r>
              <a:rPr lang="ru-RU" sz="2400" dirty="0"/>
              <a:t>. </a:t>
            </a:r>
            <a:r>
              <a:rPr lang="ru-RU" sz="2400" dirty="0" smtClean="0"/>
              <a:t>Общее </a:t>
            </a:r>
            <a:r>
              <a:rPr lang="ru-RU" sz="2400" dirty="0"/>
              <a:t>количество опрошенных ЛПР составляет 100 человек, из которых 70 представители органов МСУ, 20 представители местного регистрационного органа (</a:t>
            </a:r>
            <a:r>
              <a:rPr lang="ru-RU" sz="2400" dirty="0" err="1"/>
              <a:t>Госрегистр</a:t>
            </a:r>
            <a:r>
              <a:rPr lang="ru-RU" sz="2400" dirty="0"/>
              <a:t>) и 10 человек из РУАР. </a:t>
            </a:r>
          </a:p>
          <a:p>
            <a:pPr lvl="0" algn="just"/>
            <a:r>
              <a:rPr lang="ru-RU" sz="2400" b="1" dirty="0" smtClean="0"/>
              <a:t>2- ГРУППА</a:t>
            </a:r>
            <a:r>
              <a:rPr lang="ru-RU" sz="2400" dirty="0"/>
              <a:t>. Фермеры – в данной группе были опрошены фермеры, успешные в своей производственной деятельности и в большинстве своем имеющие потенциал для освоения малопродуктивных пастбищ. Фермеров опрошено 300 человек, с каждого района по 30 </a:t>
            </a:r>
            <a:r>
              <a:rPr lang="ru-RU" sz="2400" dirty="0" smtClean="0"/>
              <a:t>человек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404664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>
              <a:buClrTx/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Полевое исследование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88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1800" dirty="0"/>
              <a:t>«Статью 2 дополнить  абзацем 2 следующего содержания:</a:t>
            </a:r>
          </a:p>
          <a:p>
            <a:r>
              <a:rPr lang="ru-RU" sz="1800" dirty="0"/>
              <a:t>Малопродуктивные пастбища – пастбища с изначальным баллом бонитета не выше 20, с урожайностью в кормовых единицах менее 0,8 ц/га, заболоченные, </a:t>
            </a:r>
            <a:r>
              <a:rPr lang="ru-RU" sz="1800" dirty="0" err="1"/>
              <a:t>закустаренные</a:t>
            </a:r>
            <a:r>
              <a:rPr lang="ru-RU" sz="1800" dirty="0"/>
              <a:t>, подверженные деградации в результате водной и ветровой эрозии, сильно сбитые и каменистые, эродированные, засоренные сорной и ядовитой растительностью.» </a:t>
            </a:r>
          </a:p>
          <a:p>
            <a:r>
              <a:rPr lang="ru-RU" sz="1800" dirty="0"/>
              <a:t> </a:t>
            </a:r>
          </a:p>
          <a:p>
            <a:r>
              <a:rPr lang="ru-RU" sz="1800" dirty="0"/>
              <a:t>«Статью 2 дополнить  абзацем 16 следующего содержания:</a:t>
            </a:r>
          </a:p>
          <a:p>
            <a:r>
              <a:rPr lang="ru-RU" sz="1800" dirty="0"/>
              <a:t>Использование малопродуктивных пастбищ – предоставление в пользование малопродуктивных пастбищ под сельскохозяйственное освоение с последующей перспективой перевода этих земель в соответствующий вид особо ценных сельскохозяйственных угодий (орошаемая пашня или многолетние плодовые насаждения).»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69202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Закон «О пастбищах» </a:t>
            </a:r>
            <a:endParaRPr lang="ru-RU" sz="26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42493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ru-RU" sz="1800" dirty="0" smtClean="0"/>
              <a:t>«</a:t>
            </a:r>
            <a:r>
              <a:rPr lang="ru-RU" sz="1800" dirty="0"/>
              <a:t>Добавить статью 104-1 следующего содержания:</a:t>
            </a:r>
          </a:p>
          <a:p>
            <a:r>
              <a:rPr lang="ru-RU" sz="1800" dirty="0"/>
              <a:t>Статья 104-1  Невыполнение мероприятий по освоению малопродуктивных земель предоставленных под сельскохозяйственное освоение.</a:t>
            </a:r>
          </a:p>
          <a:p>
            <a:r>
              <a:rPr lang="ru-RU" sz="1800" dirty="0" smtClean="0"/>
              <a:t>      Невыполнение </a:t>
            </a:r>
            <a:r>
              <a:rPr lang="ru-RU" sz="1800" dirty="0"/>
              <a:t>мероприятий по освоению малопродуктивных земель предоставленных под освоение согласно срокам утвержденных в проекте освоения малопродуктивных земель-</a:t>
            </a:r>
          </a:p>
          <a:p>
            <a:r>
              <a:rPr lang="ru-RU" sz="1800" dirty="0" smtClean="0"/>
              <a:t>        влекут </a:t>
            </a:r>
            <a:r>
              <a:rPr lang="ru-RU" sz="1800" dirty="0"/>
              <a:t>наложение административного штрафа на граждан - до двести, на должностных лиц - до четырехсот расчетных показателей.»</a:t>
            </a:r>
          </a:p>
          <a:p>
            <a:r>
              <a:rPr lang="ru-RU" sz="1800" dirty="0"/>
              <a:t> </a:t>
            </a:r>
            <a:r>
              <a:rPr lang="ru-RU" sz="1800" dirty="0" smtClean="0"/>
              <a:t>«</a:t>
            </a:r>
            <a:r>
              <a:rPr lang="ru-RU" sz="1800" dirty="0"/>
              <a:t>абзац   1 статьи 546-5 изложить в следующей редакции:</a:t>
            </a:r>
          </a:p>
          <a:p>
            <a:r>
              <a:rPr lang="ru-RU" sz="1800" dirty="0"/>
              <a:t>Статья 546-5. Уполномоченный государственный орган в области надзора и контроля за экологической и технической безопасностью</a:t>
            </a:r>
          </a:p>
          <a:p>
            <a:r>
              <a:rPr lang="ru-RU" sz="1800" dirty="0" smtClean="0"/>
              <a:t>      Уполномоченный </a:t>
            </a:r>
            <a:r>
              <a:rPr lang="ru-RU" sz="1800" dirty="0"/>
              <a:t>государственный орган в области надзора и контроля за экологической и технической безопасностью рассматривает дела об административных правонарушениях, предусмотренных статьями 69, 75-77, 79, 88, 99, 104, 104-1, 106-117, 118, 119, 120, 121, 122, 123, 125-127, 132-134, 136, 144, 159, 161-169, 171-184, 193, 196, 383, 396-399, 410, 419, 419-1, 432-434, 440-451, 453, 454, 455-463, 467, 468, 468-1, 469, 471, 474, 475, 477, 479, 482, 488, 489 настоящего Кодекса.»</a:t>
            </a:r>
          </a:p>
          <a:p>
            <a:pPr lvl="0"/>
            <a:endParaRPr lang="ru-RU" sz="1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6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</a:rPr>
              <a:t>одекс </a:t>
            </a:r>
            <a:r>
              <a:rPr lang="ru-RU" sz="2400" b="1" dirty="0">
                <a:solidFill>
                  <a:schemeClr val="tx1"/>
                </a:solidFill>
              </a:rPr>
              <a:t>Кыргызской Республики  «Об административной ответственности» </a:t>
            </a:r>
            <a:endParaRPr lang="ru-RU" sz="26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Предусмотреть полномочия </a:t>
            </a:r>
            <a:r>
              <a:rPr lang="ru-RU" sz="1800" dirty="0"/>
              <a:t>и компетенции государственных органов, в частности на республиканском уровне по улучшению земель. Это позволит систематически и централизовано осуществлять политику в сфере освоения малопродуктивных земель и их мелиоративному улучшению. Появиться действительный «хозяин» земель, т.е. у государственных органов будет конкретные ответственные области в сфере улучшения земель, что позволить достичь стратегических целей;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Предусмотреть права </a:t>
            </a:r>
            <a:r>
              <a:rPr lang="ru-RU" sz="1800" dirty="0"/>
              <a:t>и обязанности всех вовлекаемых сторон (как государственные органы, так и частные организации) в освоение малопродуктивных земель и мелиорации </a:t>
            </a:r>
            <a:r>
              <a:rPr lang="ru-RU" sz="1800" dirty="0" smtClean="0"/>
              <a:t>земель;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Предусмотреть процедуры и условия установления ясной системы регуляции процесса освоения, и обеспечения прозрачности, подотчетности при освоении земель для устранения возможностей коррупциогенных схем и явлений</a:t>
            </a:r>
            <a:r>
              <a:rPr lang="ru-RU" sz="1800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Мелиорация земель осуществляется в целях повышения продуктивности и устойчивости земледелия, обеспечения гарантированного производства сельскохозяйственной продукции на основе сохранения и повышения плодородия земель, а также создания необходимых условий для вовлечения в сельскохозяйственный оборот неиспользуемых и малопродуктивных земель и формирования рациональной структуры земельных угодий.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2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188640"/>
            <a:ext cx="835292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цели и задачи 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нового 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закона «О мелиорации»</a:t>
            </a:r>
            <a:endParaRPr lang="ru-RU" sz="24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lvl="0" indent="0" algn="just"/>
            <a:r>
              <a:rPr lang="ru-RU" sz="1800" dirty="0" smtClean="0"/>
              <a:t>Понятия </a:t>
            </a:r>
            <a:r>
              <a:rPr lang="ru-RU" sz="1800" dirty="0"/>
              <a:t>и разъяснения по типам мелиорации земель, которое позволит систематизировать процесс освоения с технической стороны и позволить улучшить доказательную базу при признании факта освоения малопродуктивных </a:t>
            </a:r>
            <a:r>
              <a:rPr lang="ru-RU" sz="1800" dirty="0" smtClean="0"/>
              <a:t>земель;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/>
              <a:t>Освоение малопродуктивных земель - комплекс мероприятий по повышению плодородия почв (окультуриванию) и вовлечению в сельскохозяйственное использование земель, занятых кустарниками, малоценными лесами, вырубками и другими несельскохозяйственными угодьями, путем проведения мелиоративных работ (осушение, орошение, </a:t>
            </a:r>
            <a:r>
              <a:rPr lang="ru-RU" sz="1800" dirty="0" err="1"/>
              <a:t>культуртехнические</a:t>
            </a:r>
            <a:r>
              <a:rPr lang="ru-RU" sz="1800" dirty="0"/>
              <a:t> и другие мероприятия).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/>
              <a:t>Процедуры освоения расписать в зависимости/с учетом особенностей типа мелиорации земель: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800" dirty="0"/>
              <a:t>гидромелиорация;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800" dirty="0" err="1"/>
              <a:t>агролесомелиорация</a:t>
            </a:r>
            <a:r>
              <a:rPr lang="ru-RU" sz="1800" dirty="0"/>
              <a:t>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800" dirty="0" err="1"/>
              <a:t>культуртехническая</a:t>
            </a:r>
            <a:r>
              <a:rPr lang="ru-RU" sz="1800" dirty="0"/>
              <a:t> мелиорация;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800" dirty="0"/>
              <a:t>химическая мелиорация.</a:t>
            </a:r>
          </a:p>
          <a:p>
            <a:r>
              <a:rPr lang="ky-KG" sz="2400" dirty="0"/>
              <a:t> </a:t>
            </a:r>
            <a:endParaRPr lang="ru-RU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аспекты содержания нового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71296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ky-KG" sz="1800" dirty="0"/>
              <a:t> </a:t>
            </a:r>
            <a:r>
              <a:rPr lang="ru-RU" sz="1800" dirty="0"/>
              <a:t>Критерии и условия при соблюдении которых малопродуктивные земли подлежат к </a:t>
            </a:r>
            <a:r>
              <a:rPr lang="ru-RU" sz="1800" dirty="0" smtClean="0"/>
              <a:t>освоению:  </a:t>
            </a:r>
            <a:endParaRPr lang="ru-RU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Наличие </a:t>
            </a:r>
            <a:r>
              <a:rPr lang="ru-RU" sz="1800" dirty="0"/>
              <a:t>пригодных земель для вовлечения в сельскохозяйственное производство (учитывается рельеф, почва, местоположение).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Экономическая </a:t>
            </a:r>
            <a:r>
              <a:rPr lang="ru-RU" sz="1800" dirty="0"/>
              <a:t>эффективность освоения, определяющаяся приростом продукции и сроком окупаемости капитальных вложений на освоение. Срок окупаемости капитальных вложений не должен превышать 5-6 лет.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Потребности </a:t>
            </a:r>
            <a:r>
              <a:rPr lang="ru-RU" sz="1800" dirty="0"/>
              <a:t>у населения в расширении площади пашни, многолетних насаждений, сенокосов, пастбищ, основанной на соответствующих расчетах.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Реальные </a:t>
            </a:r>
            <a:r>
              <a:rPr lang="ru-RU" sz="1800" dirty="0"/>
              <a:t>возможности освоения новых земель (наличие оснований на обследование, </a:t>
            </a:r>
            <a:r>
              <a:rPr lang="ru-RU" sz="1800" dirty="0" err="1"/>
              <a:t>землеобеспеченность</a:t>
            </a:r>
            <a:r>
              <a:rPr lang="ru-RU" sz="1800" dirty="0"/>
              <a:t>, наличие и использование трудовых ресурсов, уровень интенсивности использования существующих угодий, их хозяйственное состояние и т.д.)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Сохранение </a:t>
            </a:r>
            <a:r>
              <a:rPr lang="ru-RU" sz="1800" dirty="0"/>
              <a:t>существующих ландшафтов. При выявлении пригодных земель для освоения более интенсивно используемые угодья учитывать рельеф, крутизну, почвы, их механический состав, </a:t>
            </a:r>
            <a:r>
              <a:rPr lang="ru-RU" sz="1800" dirty="0" err="1"/>
              <a:t>эродированность</a:t>
            </a:r>
            <a:r>
              <a:rPr lang="ru-RU" sz="1800" dirty="0"/>
              <a:t>, увлажненности, местоположение участков</a:t>
            </a:r>
            <a:r>
              <a:rPr lang="ru-RU" sz="1800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 Наличие скотопрогонных трасс, площадок для отдыха при перегоне скота;</a:t>
            </a:r>
            <a:endParaRPr lang="ru-RU" sz="1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аспекты содержания нового 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820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Установить </a:t>
            </a:r>
            <a:r>
              <a:rPr lang="ru-RU" sz="1800" dirty="0"/>
              <a:t>критерии отказа предоставления положительного заключения в случаях, если малопродуктивный земельный участок: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Препятствует возникновению и развитию водной и ветровой эрозии, деградации земель;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Является местом обитания полезной фауны (исчезающих животных);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Является местом, где произрастают редкие и исчезающие виды растений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определена зона </a:t>
            </a:r>
            <a:r>
              <a:rPr lang="ru-RU" sz="1800" dirty="0"/>
              <a:t>ответственности каждой вовлекаемой стороны и </a:t>
            </a:r>
            <a:r>
              <a:rPr lang="ru-RU" sz="1800" dirty="0" smtClean="0"/>
              <a:t>внесено </a:t>
            </a:r>
            <a:r>
              <a:rPr lang="ru-RU" sz="1800" dirty="0"/>
              <a:t>ясность в выполнении обязанностей (уполномоченный государственный орган) и принятых обязательств (лицо, осуществляющее мелиоративные работы-освоение):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 о </a:t>
            </a:r>
            <a:r>
              <a:rPr lang="ru-RU" sz="1800" dirty="0"/>
              <a:t>необходимости представления лицом, использующим земельный участок, отчета об использовании мелиоративных земель.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 осуществлять </a:t>
            </a:r>
            <a:r>
              <a:rPr lang="ru-RU" sz="1800" dirty="0"/>
              <a:t>производственный контроля за мелиорированными землями их правообладателями на основании заключенного договора.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аспекты содержания нового 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820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Определено правовой </a:t>
            </a:r>
            <a:r>
              <a:rPr lang="ru-RU" sz="1800" dirty="0"/>
              <a:t>режим мелиоративных систем, </a:t>
            </a:r>
            <a:r>
              <a:rPr lang="ru-RU" sz="1800" dirty="0" smtClean="0"/>
              <a:t>полезащитных </a:t>
            </a:r>
            <a:r>
              <a:rPr lang="ru-RU" sz="1800" dirty="0"/>
              <a:t>и противоэрозионных защитных лесонасаждений. </a:t>
            </a:r>
            <a:r>
              <a:rPr lang="ru-RU" sz="1800" dirty="0" smtClean="0"/>
              <a:t>Определено </a:t>
            </a:r>
            <a:r>
              <a:rPr lang="ru-RU" sz="1800" dirty="0"/>
              <a:t>статус прав обладания и собственности на них, включая требования обязывающей их охраны.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Включены нормы </a:t>
            </a:r>
            <a:r>
              <a:rPr lang="ru-RU" sz="1800" dirty="0"/>
              <a:t>ответственности за порчу мелиоративных систем, ГТС, полезащитных и противоэрозионных защитных лесонасаждений. </a:t>
            </a:r>
            <a:endParaRPr lang="ru-RU" sz="18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Определено </a:t>
            </a:r>
            <a:r>
              <a:rPr lang="ru-RU" sz="1800" dirty="0"/>
              <a:t>полномочия и компетенции уполномоченного государственного органа по мелиорации на республиканском уровне. При этом </a:t>
            </a:r>
            <a:r>
              <a:rPr lang="ru-RU" sz="1800" dirty="0" smtClean="0"/>
              <a:t>разделено </a:t>
            </a:r>
            <a:r>
              <a:rPr lang="ru-RU" sz="1800" dirty="0"/>
              <a:t>орган осуществляющий политику отдельно, и отдельно орган осуществляющий надзор за мелиорацией </a:t>
            </a:r>
            <a:r>
              <a:rPr lang="ru-RU" sz="1800" dirty="0" smtClean="0"/>
              <a:t>земель.  </a:t>
            </a:r>
            <a:r>
              <a:rPr lang="ru-RU" sz="1800" dirty="0"/>
              <a:t>Это позволит систематически и централизовано осуществлять политику в сфере освоения малопродуктивных земель и их мелиоративному улучшению, и отдельный надзор позволить снизить риск незаконной передаче неосвоенный фактически земель</a:t>
            </a:r>
            <a:r>
              <a:rPr lang="ru-RU" sz="18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Включено обязательность ведения учета </a:t>
            </a:r>
            <a:r>
              <a:rPr lang="ru-RU" sz="1800" dirty="0"/>
              <a:t>по видам земель, как малопродуктивных, так и переданных на освоение и/или уже освоенных </a:t>
            </a:r>
            <a:r>
              <a:rPr lang="ru-RU" sz="1800" dirty="0" smtClean="0"/>
              <a:t>земель через </a:t>
            </a:r>
            <a:r>
              <a:rPr lang="ru-RU" sz="1800" dirty="0"/>
              <a:t>соответствующие отчетные </a:t>
            </a:r>
            <a:r>
              <a:rPr lang="ru-RU" sz="1800" dirty="0" smtClean="0"/>
              <a:t>кадастровые документы.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аспекты содержания нового 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820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/>
              <a:t>П</a:t>
            </a:r>
            <a:r>
              <a:rPr lang="ru-RU" sz="1800" dirty="0" smtClean="0"/>
              <a:t>редусмотреть </a:t>
            </a:r>
            <a:r>
              <a:rPr lang="ru-RU" sz="1800" dirty="0"/>
              <a:t>нормы требующее обязательное согласование с органами по охране окружающей среды и получать заключения об отсутствии негативного воздействия на окружающую среду освоения малопродуктивных </a:t>
            </a:r>
            <a:r>
              <a:rPr lang="ru-RU" sz="1800" dirty="0" smtClean="0"/>
              <a:t>земель.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Установить </a:t>
            </a:r>
            <a:r>
              <a:rPr lang="ru-RU" sz="1800" dirty="0"/>
              <a:t>критерии отказа предоставления положительного заключения в случаях, если малопродуктивный земельный участок: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Препятствует возникновению и развитию водной и ветровой эрозии, деградации земель;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Является местом обитания полезной фауны (исчезающих животных);</a:t>
            </a:r>
          </a:p>
          <a:p>
            <a:pPr marL="915987" lvl="2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Является местом, где произрастают редкие и исчезающие виды растений</a:t>
            </a:r>
            <a:r>
              <a:rPr lang="ru-RU" sz="1800" dirty="0" smtClean="0"/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При осуществлении освоения малопродуктивных земель требуется обязательно </a:t>
            </a:r>
            <a:r>
              <a:rPr lang="ru-RU" sz="1800" dirty="0" smtClean="0"/>
              <a:t>проект  освоения </a:t>
            </a:r>
            <a:r>
              <a:rPr lang="ru-RU" sz="1800" dirty="0"/>
              <a:t>новых земель в качестве землеустроительной документации до </a:t>
            </a:r>
            <a:r>
              <a:rPr lang="ru-RU" sz="1800" dirty="0" smtClean="0"/>
              <a:t>получения участка </a:t>
            </a:r>
            <a:r>
              <a:rPr lang="ru-RU" sz="1800" dirty="0"/>
              <a:t>под освоение. Предусмотреть требования по содержанию проекта, что в </a:t>
            </a:r>
            <a:r>
              <a:rPr lang="ru-RU" sz="1800" dirty="0" smtClean="0"/>
              <a:t>себе включает</a:t>
            </a:r>
            <a:r>
              <a:rPr lang="ru-RU" sz="1800" dirty="0"/>
              <a:t>, какие положения обязательны в проекте и норму, </a:t>
            </a:r>
            <a:r>
              <a:rPr lang="ru-RU" sz="1800" dirty="0" smtClean="0"/>
              <a:t>определяющего недействительность </a:t>
            </a:r>
            <a:r>
              <a:rPr lang="ru-RU" sz="1800" dirty="0"/>
              <a:t>освоения в случае отсутствия проекта освоения и </a:t>
            </a:r>
            <a:r>
              <a:rPr lang="ru-RU" sz="1800" dirty="0" smtClean="0"/>
              <a:t>ответственность лиц </a:t>
            </a:r>
            <a:r>
              <a:rPr lang="ru-RU" sz="1800" dirty="0"/>
              <a:t>в данном случае.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Определено </a:t>
            </a:r>
            <a:r>
              <a:rPr lang="ru-RU" sz="1800" dirty="0"/>
              <a:t>ответственность при невыполнении мероприятий предусмотренных </a:t>
            </a:r>
            <a:r>
              <a:rPr lang="ru-RU" sz="1800" dirty="0" smtClean="0"/>
              <a:t>в проекте </a:t>
            </a:r>
            <a:r>
              <a:rPr lang="ru-RU" sz="1800" dirty="0"/>
              <a:t>освоения, в том числе и гражданскую ответственность по возмещению  </a:t>
            </a:r>
            <a:r>
              <a:rPr lang="ru-RU" sz="1800" dirty="0" smtClean="0"/>
              <a:t>причиненного </a:t>
            </a:r>
            <a:r>
              <a:rPr lang="ru-RU" sz="1800" dirty="0"/>
              <a:t>вреда пастбищам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аспекты содержания нового 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820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Предусмотрено </a:t>
            </a:r>
            <a:r>
              <a:rPr lang="ru-RU" sz="1800" dirty="0"/>
              <a:t>нормы по подробной </a:t>
            </a:r>
            <a:r>
              <a:rPr lang="ru-RU" sz="1800" dirty="0" smtClean="0"/>
              <a:t>процедуре </a:t>
            </a:r>
            <a:r>
              <a:rPr lang="ru-RU" sz="1800" dirty="0"/>
              <a:t>и </a:t>
            </a:r>
            <a:r>
              <a:rPr lang="ru-RU" sz="1800" dirty="0" smtClean="0"/>
              <a:t>условий </a:t>
            </a:r>
            <a:r>
              <a:rPr lang="ru-RU" sz="1800" dirty="0"/>
              <a:t>осуществления мелиорации земель, включая меры по прозрачности и подотчетности освоения малопродуктивных земель. </a:t>
            </a:r>
            <a:r>
              <a:rPr lang="ru-RU" sz="1800" dirty="0" smtClean="0"/>
              <a:t>Реализация </a:t>
            </a:r>
            <a:r>
              <a:rPr lang="ru-RU" sz="1800" dirty="0"/>
              <a:t>собственниками земли, землевладельцами и землепользователями мероприятий по повышению плодородия почв осуществляется путем разработки и выполнения систем земледелия и </a:t>
            </a:r>
            <a:r>
              <a:rPr lang="ru-RU" sz="1800" dirty="0" smtClean="0"/>
              <a:t>землеустройства, виды которых законодательно установлены. </a:t>
            </a:r>
            <a:r>
              <a:rPr lang="ru-RU" sz="1800" dirty="0"/>
              <a:t>С помощью этих схем и проектов </a:t>
            </a:r>
            <a:r>
              <a:rPr lang="ru-RU" sz="1800" dirty="0" smtClean="0"/>
              <a:t>обеспечено </a:t>
            </a:r>
            <a:r>
              <a:rPr lang="ru-RU" sz="1800" dirty="0"/>
              <a:t>внедрение сбалансированных эколого-ландшафтных систем земледелия, </a:t>
            </a:r>
            <a:r>
              <a:rPr lang="ru-RU" sz="1800" dirty="0" err="1"/>
              <a:t>агролесомелиоративных</a:t>
            </a:r>
            <a:r>
              <a:rPr lang="ru-RU" sz="1800" dirty="0"/>
              <a:t>, гидромелиоративных, </a:t>
            </a:r>
            <a:r>
              <a:rPr lang="ru-RU" sz="1800" dirty="0" err="1"/>
              <a:t>культуртехнических</a:t>
            </a:r>
            <a:r>
              <a:rPr lang="ru-RU" sz="1800" dirty="0"/>
              <a:t> и иных мероприятий, направленных на повышение и сохранение плодородия </a:t>
            </a:r>
            <a:r>
              <a:rPr lang="ru-RU" sz="1800" dirty="0" smtClean="0"/>
              <a:t>почв.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/>
              <a:t>Предусмотреть </a:t>
            </a:r>
            <a:r>
              <a:rPr lang="ru-RU" sz="1800" dirty="0" smtClean="0"/>
              <a:t>правовой </a:t>
            </a:r>
            <a:r>
              <a:rPr lang="ru-RU" sz="1800" dirty="0"/>
              <a:t>статус земель находящихся в процессе освоения (мелиорации), так как их вид разрешенного использования </a:t>
            </a:r>
            <a:r>
              <a:rPr lang="ru-RU" sz="1800" dirty="0" smtClean="0"/>
              <a:t>окончательно </a:t>
            </a:r>
            <a:r>
              <a:rPr lang="ru-RU" sz="1800" dirty="0"/>
              <a:t>не определено и может быть установлено только после освоения. </a:t>
            </a:r>
            <a:r>
              <a:rPr lang="ru-RU" sz="1800" dirty="0" smtClean="0"/>
              <a:t>Так</a:t>
            </a:r>
            <a:r>
              <a:rPr lang="ru-RU" sz="1800" dirty="0"/>
              <a:t>, в ЗК не предусмотрено такой вид использования земель, это вопрос последующего налогообложения этих земель. Например, малопродуктивный участок еще является пастбищами, перевод является преждевременным, т.к. в случае не освоения она должна оставаться в составе пастбищ (вернуть обратно будет трудоемким процессом, т.к. из более ценного в менее и кто будет заниматься этим). Это будет дополнительной защитой сохранения пастбищ от недобросовестного землепользователя.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1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4249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аспекты содержания нового закона «О мелиорации»</a:t>
            </a: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3812" y="1987684"/>
            <a:ext cx="7772400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>
              <a:buClrTx/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Спасибо за внимание!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810644"/>
            <a:ext cx="5544616" cy="37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467544" y="404664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9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179512" y="1052736"/>
          <a:ext cx="419100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/>
          </p:nvPr>
        </p:nvGraphicFramePr>
        <p:xfrm>
          <a:off x="4644008" y="1052736"/>
          <a:ext cx="43529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224257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ЛПР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3368" y="5226759"/>
            <a:ext cx="2597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ФЕРМЕРОВ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62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7888" y="908720"/>
          <a:ext cx="4438650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/>
          </p:nvPr>
        </p:nvGraphicFramePr>
        <p:xfrm>
          <a:off x="4716016" y="908720"/>
          <a:ext cx="4295775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224257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ЛПР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3368" y="5226759"/>
            <a:ext cx="2597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ФЕРМЕРОВ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962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0" y="908720"/>
          <a:ext cx="44386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/>
          </p:nvPr>
        </p:nvGraphicFramePr>
        <p:xfrm>
          <a:off x="4644008" y="908720"/>
          <a:ext cx="431482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224257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ЛПР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3368" y="5226759"/>
            <a:ext cx="2597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ФЕРМЕРОВ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647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/>
          </p:nvPr>
        </p:nvGraphicFramePr>
        <p:xfrm>
          <a:off x="971600" y="692696"/>
          <a:ext cx="74888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91880" y="5042093"/>
            <a:ext cx="2597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ОТВЕТЫ ФЕРМЕРОВ</a:t>
            </a:r>
            <a:endParaRPr lang="ru-RU" sz="18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224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12559</TotalTime>
  <Words>3399</Words>
  <Application>Microsoft Office PowerPoint</Application>
  <PresentationFormat>Экран (4:3)</PresentationFormat>
  <Paragraphs>341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49</vt:i4>
      </vt:variant>
    </vt:vector>
  </HeadingPairs>
  <TitlesOfParts>
    <vt:vector size="61" baseType="lpstr">
      <vt:lpstr>Microsoft YaHei</vt:lpstr>
      <vt:lpstr>SimSun</vt:lpstr>
      <vt:lpstr>Arial</vt:lpstr>
      <vt:lpstr>Calibri</vt:lpstr>
      <vt:lpstr>Georgia</vt:lpstr>
      <vt:lpstr>Times</vt:lpstr>
      <vt:lpstr>Times New Roman</vt:lpstr>
      <vt:lpstr>Trebuchet MS</vt:lpstr>
      <vt:lpstr>Wingdings</vt:lpstr>
      <vt:lpstr>Blank</vt:lpstr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Admin</cp:lastModifiedBy>
  <cp:revision>498</cp:revision>
  <cp:lastPrinted>2016-01-22T08:40:30Z</cp:lastPrinted>
  <dcterms:created xsi:type="dcterms:W3CDTF">2004-09-17T20:07:42Z</dcterms:created>
  <dcterms:modified xsi:type="dcterms:W3CDTF">2017-06-09T12:48:19Z</dcterms:modified>
</cp:coreProperties>
</file>