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23"/>
  </p:notesMasterIdLst>
  <p:sldIdLst>
    <p:sldId id="256" r:id="rId2"/>
    <p:sldId id="430" r:id="rId3"/>
    <p:sldId id="431" r:id="rId4"/>
    <p:sldId id="452" r:id="rId5"/>
    <p:sldId id="432" r:id="rId6"/>
    <p:sldId id="433" r:id="rId7"/>
    <p:sldId id="434" r:id="rId8"/>
    <p:sldId id="435" r:id="rId9"/>
    <p:sldId id="436" r:id="rId10"/>
    <p:sldId id="450" r:id="rId11"/>
    <p:sldId id="428" r:id="rId12"/>
    <p:sldId id="437" r:id="rId13"/>
    <p:sldId id="444" r:id="rId14"/>
    <p:sldId id="438" r:id="rId15"/>
    <p:sldId id="439" r:id="rId16"/>
    <p:sldId id="446" r:id="rId17"/>
    <p:sldId id="441" r:id="rId18"/>
    <p:sldId id="445" r:id="rId19"/>
    <p:sldId id="448" r:id="rId20"/>
    <p:sldId id="449" r:id="rId21"/>
    <p:sldId id="440" r:id="rId22"/>
  </p:sldIdLst>
  <p:sldSz cx="9906000" cy="6858000" type="A4"/>
  <p:notesSz cx="7099300" cy="102346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02">
          <p15:clr>
            <a:srgbClr val="A4A3A4"/>
          </p15:clr>
        </p15:guide>
        <p15:guide id="2" orient="horz" pos="1888">
          <p15:clr>
            <a:srgbClr val="A4A3A4"/>
          </p15:clr>
        </p15:guide>
        <p15:guide id="3" orient="horz" pos="856">
          <p15:clr>
            <a:srgbClr val="A4A3A4"/>
          </p15:clr>
        </p15:guide>
        <p15:guide id="4" pos="126">
          <p15:clr>
            <a:srgbClr val="A4A3A4"/>
          </p15:clr>
        </p15:guide>
        <p15:guide id="5" pos="61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2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680D"/>
    <a:srgbClr val="284B37"/>
    <a:srgbClr val="F2A148"/>
    <a:srgbClr val="55554C"/>
    <a:srgbClr val="DDDDDD"/>
    <a:srgbClr val="FF0000"/>
    <a:srgbClr val="BCB9B7"/>
    <a:srgbClr val="B6D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21" autoAdjust="0"/>
  </p:normalViewPr>
  <p:slideViewPr>
    <p:cSldViewPr snapToObjects="1">
      <p:cViewPr>
        <p:scale>
          <a:sx n="79" d="100"/>
          <a:sy n="79" d="100"/>
        </p:scale>
        <p:origin x="-2364" y="-828"/>
      </p:cViewPr>
      <p:guideLst>
        <p:guide orient="horz" pos="3702"/>
        <p:guide orient="horz" pos="1888"/>
        <p:guide orient="horz" pos="856"/>
        <p:guide pos="126"/>
        <p:guide pos="6114"/>
      </p:guideLst>
    </p:cSldViewPr>
  </p:slideViewPr>
  <p:outlineViewPr>
    <p:cViewPr>
      <p:scale>
        <a:sx n="33" d="100"/>
        <a:sy n="33" d="100"/>
      </p:scale>
      <p:origin x="0" y="49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-3096" y="-96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2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РП!$C$97</c:f>
              <c:strCache>
                <c:ptCount val="1"/>
                <c:pt idx="0">
                  <c:v>Отчисления, млн.$</c:v>
                </c:pt>
              </c:strCache>
            </c:strRef>
          </c:tx>
          <c:spPr>
            <a:ln w="31750" cap="rnd">
              <a:solidFill>
                <a:srgbClr val="0033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330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2.7777777777777779E-3"/>
                  <c:y val="5.5555555555555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666666666666666E-2"/>
                  <c:y val="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370135052831988E-16"/>
                  <c:y val="6.9444444444444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033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РП!$D$96:$F$96</c:f>
              <c:strCache>
                <c:ptCount val="3"/>
                <c:pt idx="0">
                  <c:v>$/oz   1000</c:v>
                </c:pt>
                <c:pt idx="1">
                  <c:v>1 200</c:v>
                </c:pt>
                <c:pt idx="2">
                  <c:v>1 500</c:v>
                </c:pt>
              </c:strCache>
            </c:strRef>
          </c:cat>
          <c:val>
            <c:numRef>
              <c:f>РП!$D$97:$F$97</c:f>
              <c:numCache>
                <c:formatCode>#,##0</c:formatCode>
                <c:ptCount val="3"/>
                <c:pt idx="0">
                  <c:v>306</c:v>
                </c:pt>
                <c:pt idx="1">
                  <c:v>349</c:v>
                </c:pt>
                <c:pt idx="2">
                  <c:v>557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413632"/>
        <c:axId val="121415168"/>
      </c:lineChart>
      <c:catAx>
        <c:axId val="12141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415168"/>
        <c:crosses val="autoZero"/>
        <c:auto val="1"/>
        <c:lblAlgn val="ctr"/>
        <c:lblOffset val="100"/>
        <c:noMultiLvlLbl val="0"/>
      </c:catAx>
      <c:valAx>
        <c:axId val="12141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41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3300"/>
          </a:solidFill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090" tIns="47045" rIns="94090" bIns="47045" numCol="1" anchor="t" anchorCtr="0" compatLnSpc="1">
            <a:prstTxWarp prst="textNoShape">
              <a:avLst/>
            </a:prstTxWarp>
          </a:bodyPr>
          <a:lstStyle>
            <a:lvl1pPr defTabSz="936625" eaLnBrk="1" hangingPunct="1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090" tIns="47045" rIns="94090" bIns="47045" numCol="1" anchor="t" anchorCtr="0" compatLnSpc="1">
            <a:prstTxWarp prst="textNoShape">
              <a:avLst/>
            </a:prstTxWarp>
          </a:bodyPr>
          <a:lstStyle>
            <a:lvl1pPr algn="r" defTabSz="936625" eaLnBrk="1" hangingPunct="1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9F14F22-6944-4D69-B99B-A0B6BFDF6010}" type="datetimeFigureOut">
              <a:rPr lang="ru-RU"/>
              <a:pPr>
                <a:defRPr/>
              </a:pPr>
              <a:t>02.06.2015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3" tIns="45936" rIns="91873" bIns="4593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7690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090" tIns="47045" rIns="94090" bIns="470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090" tIns="47045" rIns="94090" bIns="47045" numCol="1" anchor="b" anchorCtr="0" compatLnSpc="1">
            <a:prstTxWarp prst="textNoShape">
              <a:avLst/>
            </a:prstTxWarp>
          </a:bodyPr>
          <a:lstStyle>
            <a:lvl1pPr defTabSz="936625" eaLnBrk="1" hangingPunct="1">
              <a:defRPr sz="13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090" tIns="47045" rIns="94090" bIns="47045" numCol="1" anchor="b" anchorCtr="0" compatLnSpc="1">
            <a:prstTxWarp prst="textNoShape">
              <a:avLst/>
            </a:prstTxWarp>
          </a:bodyPr>
          <a:lstStyle>
            <a:lvl1pPr algn="r" defTabSz="936625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49D433-C479-41F7-9C85-C8ED0555FD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1489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tags" Target="../tags/tag1.xml"/><Relationship Id="rId7" Type="http://schemas.openxmlformats.org/officeDocument/2006/relationships/tags" Target="../tags/tag5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10" Type="http://schemas.openxmlformats.org/officeDocument/2006/relationships/oleObject" Target="../embeddings/oleObject1.bin"/><Relationship Id="rId4" Type="http://schemas.openxmlformats.org/officeDocument/2006/relationships/tags" Target="../tags/tag2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9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-1600200" y="1022350"/>
            <a:ext cx="1081087" cy="360363"/>
          </a:xfrm>
          <a:prstGeom prst="rect">
            <a:avLst/>
          </a:prstGeom>
          <a:solidFill>
            <a:srgbClr val="EE871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ru-RU" sz="1200" smtClean="0"/>
              <a:t>238, 135, 22</a:t>
            </a:r>
            <a:endParaRPr lang="en-US" altLang="ru-RU" sz="1200" smtClean="0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-1600200" y="1570038"/>
            <a:ext cx="1081087" cy="360362"/>
          </a:xfrm>
          <a:prstGeom prst="rect">
            <a:avLst/>
          </a:prstGeom>
          <a:solidFill>
            <a:srgbClr val="F2A14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ru-RU" sz="1200" smtClean="0"/>
              <a:t>242, 161, 72</a:t>
            </a:r>
            <a:endParaRPr lang="en-US" altLang="ru-RU" sz="1200" smtClean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-1600200" y="476250"/>
            <a:ext cx="1081087" cy="360363"/>
          </a:xfrm>
          <a:prstGeom prst="rect">
            <a:avLst/>
          </a:prstGeom>
          <a:solidFill>
            <a:srgbClr val="BB68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ru-RU" sz="1200" smtClean="0"/>
              <a:t>187,104, 13</a:t>
            </a:r>
            <a:endParaRPr lang="en-US" altLang="ru-RU" sz="1200" smtClean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1600200" y="3759200"/>
            <a:ext cx="1081087" cy="360363"/>
          </a:xfrm>
          <a:prstGeom prst="rect">
            <a:avLst/>
          </a:prstGeom>
          <a:solidFill>
            <a:srgbClr val="B6D8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ru-RU" sz="1200" smtClean="0"/>
              <a:t>182, 216, 176</a:t>
            </a:r>
            <a:endParaRPr lang="en-US" altLang="ru-RU" sz="1200" smtClean="0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1600200" y="2665413"/>
            <a:ext cx="1081087" cy="360362"/>
          </a:xfrm>
          <a:prstGeom prst="rect">
            <a:avLst/>
          </a:prstGeom>
          <a:solidFill>
            <a:srgbClr val="6074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ru-RU" sz="1200" smtClean="0"/>
              <a:t>96, 116, 104</a:t>
            </a:r>
            <a:endParaRPr lang="en-US" altLang="ru-RU" sz="1200" smtClean="0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-1600200" y="3213100"/>
            <a:ext cx="1081087" cy="360363"/>
          </a:xfrm>
          <a:prstGeom prst="rect">
            <a:avLst/>
          </a:prstGeom>
          <a:solidFill>
            <a:srgbClr val="65A37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ru-RU" sz="1200" smtClean="0"/>
              <a:t>101, 163, 120</a:t>
            </a:r>
            <a:endParaRPr lang="en-US" altLang="ru-RU" sz="1200" smtClean="0"/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-1600200" y="4306888"/>
            <a:ext cx="1081087" cy="360362"/>
          </a:xfrm>
          <a:prstGeom prst="rect">
            <a:avLst/>
          </a:prstGeom>
          <a:solidFill>
            <a:srgbClr val="A5B5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ru-RU" sz="1200" smtClean="0"/>
              <a:t>165, 181, 171</a:t>
            </a:r>
            <a:endParaRPr lang="en-US" altLang="ru-RU" sz="1200" smtClean="0"/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-1600200" y="5949950"/>
            <a:ext cx="1081087" cy="36036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ru-RU" sz="1200" smtClean="0"/>
              <a:t>221, 221, 221</a:t>
            </a:r>
            <a:endParaRPr lang="en-US" altLang="ru-RU" sz="1200" smtClean="0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-1600200" y="2117725"/>
            <a:ext cx="1081087" cy="360363"/>
          </a:xfrm>
          <a:prstGeom prst="rect">
            <a:avLst/>
          </a:prstGeom>
          <a:solidFill>
            <a:srgbClr val="284B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ru-RU" sz="1200" smtClean="0">
                <a:solidFill>
                  <a:schemeClr val="bg1"/>
                </a:solidFill>
              </a:rPr>
              <a:t>40, 75, 55</a:t>
            </a:r>
            <a:endParaRPr lang="en-US" altLang="ru-RU" sz="1200" smtClean="0">
              <a:solidFill>
                <a:schemeClr val="bg1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-1600200" y="4854575"/>
            <a:ext cx="1081087" cy="360363"/>
          </a:xfrm>
          <a:prstGeom prst="rect">
            <a:avLst/>
          </a:prstGeom>
          <a:solidFill>
            <a:srgbClr val="5555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ru-RU" sz="1200" smtClean="0">
                <a:solidFill>
                  <a:schemeClr val="bg1"/>
                </a:solidFill>
              </a:rPr>
              <a:t>85, 85, 76</a:t>
            </a:r>
            <a:endParaRPr lang="en-US" altLang="ru-RU" sz="1200" smtClean="0">
              <a:solidFill>
                <a:schemeClr val="bg1"/>
              </a:solidFill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-1600200" y="5402263"/>
            <a:ext cx="1081087" cy="360362"/>
          </a:xfrm>
          <a:prstGeom prst="rect">
            <a:avLst/>
          </a:prstGeom>
          <a:solidFill>
            <a:srgbClr val="BCB9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ru-RU" sz="1200" smtClean="0"/>
              <a:t>188, 185, 183</a:t>
            </a:r>
            <a:endParaRPr lang="en-US" altLang="ru-RU" sz="1200" smtClean="0"/>
          </a:p>
        </p:txBody>
      </p:sp>
      <p:sp>
        <p:nvSpPr>
          <p:cNvPr id="496642" name="Rectangle 2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196975" y="4559300"/>
            <a:ext cx="3219450" cy="946150"/>
          </a:xfrm>
          <a:prstGeom prst="rect">
            <a:avLst/>
          </a:prstGeom>
          <a:noFill/>
          <a:extLst/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2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145383" y="5505450"/>
            <a:ext cx="3320918" cy="609600"/>
          </a:xfrm>
          <a:prstGeom prst="rect">
            <a:avLst/>
          </a:prstGeom>
          <a:noFill/>
          <a:ex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marL="0" indent="0" algn="ctr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1800">
                <a:solidFill>
                  <a:srgbClr val="40373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4482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AutoShape 1"/>
          <p:cNvGraphicFramePr>
            <a:graphicFrameLocks/>
          </p:cNvGraphicFramePr>
          <p:nvPr/>
        </p:nvGraphicFramePr>
        <p:xfrm>
          <a:off x="0" y="0"/>
          <a:ext cx="1714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3" name="think-cell Slide" r:id="rId10" imgW="0" imgH="0" progId="">
                  <p:embed/>
                </p:oleObj>
              </mc:Choice>
              <mc:Fallback>
                <p:oleObj name="think-cell Slide" r:id="rId10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14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1588" y="6110288"/>
            <a:ext cx="9904412" cy="7445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0" y="0"/>
            <a:ext cx="9906000" cy="66198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>
            <a:off x="0" y="698500"/>
            <a:ext cx="9901238" cy="76200"/>
          </a:xfrm>
          <a:prstGeom prst="rect">
            <a:avLst/>
          </a:prstGeom>
          <a:solidFill>
            <a:srgbClr val="006600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Calibri" panose="020F050202020403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flipH="1" flipV="1">
            <a:off x="6350" y="655638"/>
            <a:ext cx="9901238" cy="22225"/>
          </a:xfrm>
          <a:prstGeom prst="rect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Calibri" panose="020F050202020403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flipH="1">
            <a:off x="4763" y="5995988"/>
            <a:ext cx="9902825" cy="571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flipH="1" flipV="1">
            <a:off x="3175" y="6100763"/>
            <a:ext cx="9904413" cy="2381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cs typeface="+mn-cs"/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 bwMode="auto">
          <a:xfrm>
            <a:off x="8853488" y="6256338"/>
            <a:ext cx="573087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91407" tIns="45704" rIns="91407" bIns="4570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890DC4C5-FB10-4AB0-ADCF-4919DD044070}" type="slidenum">
              <a:rPr lang="ru-RU" altLang="ru-RU" sz="900" smtClean="0">
                <a:solidFill>
                  <a:srgbClr val="898F89"/>
                </a:solidFill>
              </a:rPr>
              <a:pPr algn="r" eaLnBrk="1" hangingPunct="1">
                <a:defRPr/>
              </a:pPr>
              <a:t>‹#›</a:t>
            </a:fld>
            <a:endParaRPr lang="ru-RU" altLang="ru-RU" sz="900" smtClean="0">
              <a:solidFill>
                <a:srgbClr val="898F89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1600200" y="1022350"/>
            <a:ext cx="1081087" cy="360363"/>
          </a:xfrm>
          <a:prstGeom prst="rect">
            <a:avLst/>
          </a:prstGeom>
          <a:solidFill>
            <a:srgbClr val="EE871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ru-RU" sz="1200" smtClean="0"/>
              <a:t>238, 135, 22</a:t>
            </a:r>
            <a:endParaRPr lang="en-US" altLang="ru-RU" sz="1200" smtClean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1600200" y="1570038"/>
            <a:ext cx="1081087" cy="360362"/>
          </a:xfrm>
          <a:prstGeom prst="rect">
            <a:avLst/>
          </a:prstGeom>
          <a:solidFill>
            <a:srgbClr val="F2A14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ru-RU" sz="1200" smtClean="0"/>
              <a:t>242, 161, 72</a:t>
            </a:r>
            <a:endParaRPr lang="en-US" altLang="ru-RU" sz="1200" smtClean="0"/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1600200" y="476250"/>
            <a:ext cx="1081087" cy="360363"/>
          </a:xfrm>
          <a:prstGeom prst="rect">
            <a:avLst/>
          </a:prstGeom>
          <a:solidFill>
            <a:srgbClr val="BB68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ru-RU" sz="1200" smtClean="0"/>
              <a:t>187,104, 13</a:t>
            </a:r>
            <a:endParaRPr lang="en-US" altLang="ru-RU" sz="1200" smtClean="0"/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-1600200" y="3759200"/>
            <a:ext cx="1081087" cy="360363"/>
          </a:xfrm>
          <a:prstGeom prst="rect">
            <a:avLst/>
          </a:prstGeom>
          <a:solidFill>
            <a:srgbClr val="B6D8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ru-RU" sz="1200" smtClean="0"/>
              <a:t>182, 216, 176</a:t>
            </a:r>
            <a:endParaRPr lang="en-US" altLang="ru-RU" sz="1200" smtClean="0"/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-1600200" y="2665413"/>
            <a:ext cx="1081087" cy="360362"/>
          </a:xfrm>
          <a:prstGeom prst="rect">
            <a:avLst/>
          </a:prstGeom>
          <a:solidFill>
            <a:srgbClr val="6074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ru-RU" sz="1200" smtClean="0"/>
              <a:t>96, 116, 104</a:t>
            </a:r>
            <a:endParaRPr lang="en-US" altLang="ru-RU" sz="1200" smtClean="0"/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-1600200" y="3213100"/>
            <a:ext cx="1081087" cy="360363"/>
          </a:xfrm>
          <a:prstGeom prst="rect">
            <a:avLst/>
          </a:prstGeom>
          <a:solidFill>
            <a:srgbClr val="65A37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ru-RU" sz="1200" smtClean="0"/>
              <a:t>101, 163, 120</a:t>
            </a:r>
            <a:endParaRPr lang="en-US" altLang="ru-RU" sz="1200" smtClean="0"/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-1600200" y="4306888"/>
            <a:ext cx="1081087" cy="360362"/>
          </a:xfrm>
          <a:prstGeom prst="rect">
            <a:avLst/>
          </a:prstGeom>
          <a:solidFill>
            <a:srgbClr val="A5B5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ru-RU" sz="1200" smtClean="0"/>
              <a:t>165, 181, 171</a:t>
            </a:r>
            <a:endParaRPr lang="en-US" altLang="ru-RU" sz="1200" smtClean="0"/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-1600200" y="5949950"/>
            <a:ext cx="1081087" cy="36036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ru-RU" sz="1200" smtClean="0"/>
              <a:t>221, 221, 221</a:t>
            </a:r>
            <a:endParaRPr lang="en-US" altLang="ru-RU" sz="1200" smtClean="0"/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auto">
          <a:xfrm>
            <a:off x="-1600200" y="2117725"/>
            <a:ext cx="1081087" cy="360363"/>
          </a:xfrm>
          <a:prstGeom prst="rect">
            <a:avLst/>
          </a:prstGeom>
          <a:solidFill>
            <a:srgbClr val="284B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ru-RU" sz="1200" smtClean="0">
                <a:solidFill>
                  <a:schemeClr val="bg1"/>
                </a:solidFill>
              </a:rPr>
              <a:t>40, 75, 55</a:t>
            </a:r>
            <a:endParaRPr lang="en-US" altLang="ru-RU" sz="1200" smtClean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-1600200" y="4854575"/>
            <a:ext cx="1081087" cy="360363"/>
          </a:xfrm>
          <a:prstGeom prst="rect">
            <a:avLst/>
          </a:prstGeom>
          <a:solidFill>
            <a:srgbClr val="5555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ru-RU" sz="1200" smtClean="0">
                <a:solidFill>
                  <a:schemeClr val="bg1"/>
                </a:solidFill>
              </a:rPr>
              <a:t>85, 85, 76</a:t>
            </a:r>
            <a:endParaRPr lang="en-US" altLang="ru-RU" sz="1200" smtClean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 userDrawn="1"/>
        </p:nvSpPr>
        <p:spPr bwMode="auto">
          <a:xfrm>
            <a:off x="-1600200" y="5402263"/>
            <a:ext cx="1081087" cy="360362"/>
          </a:xfrm>
          <a:prstGeom prst="rect">
            <a:avLst/>
          </a:prstGeom>
          <a:solidFill>
            <a:srgbClr val="BCB9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ru-RU" sz="1200" smtClean="0"/>
              <a:t>188, 185, 183</a:t>
            </a:r>
            <a:endParaRPr lang="en-US" altLang="ru-RU" sz="12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196" y="95002"/>
            <a:ext cx="6863438" cy="455737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923803"/>
            <a:ext cx="8915400" cy="376447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783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71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AutoShape 1"/>
          <p:cNvGraphicFramePr>
            <a:graphicFrameLocks/>
          </p:cNvGraphicFramePr>
          <p:nvPr/>
        </p:nvGraphicFramePr>
        <p:xfrm>
          <a:off x="0" y="0"/>
          <a:ext cx="1714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7" name="think-cell Slide" r:id="rId9" imgW="0" imgH="0" progId="">
                  <p:embed/>
                </p:oleObj>
              </mc:Choice>
              <mc:Fallback>
                <p:oleObj name="think-cell Slide" r:id="rId9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14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1588" y="6110288"/>
            <a:ext cx="9904412" cy="74453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0" y="0"/>
            <a:ext cx="9906000" cy="66198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0" y="698500"/>
            <a:ext cx="9901238" cy="76200"/>
          </a:xfrm>
          <a:prstGeom prst="rect">
            <a:avLst/>
          </a:prstGeom>
          <a:solidFill>
            <a:srgbClr val="006600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Calibri" panose="020F050202020403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 flipV="1">
            <a:off x="6350" y="655638"/>
            <a:ext cx="9901238" cy="22225"/>
          </a:xfrm>
          <a:prstGeom prst="rect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>
              <a:latin typeface="Calibri" panose="020F050202020403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flipH="1">
            <a:off x="4763" y="5995988"/>
            <a:ext cx="9902825" cy="571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flipH="1" flipV="1">
            <a:off x="3175" y="6100763"/>
            <a:ext cx="9904413" cy="2381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cs typeface="+mn-cs"/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 bwMode="auto">
          <a:xfrm>
            <a:off x="8853488" y="6256338"/>
            <a:ext cx="573087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91407" tIns="45704" rIns="91407" bIns="4570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B581D7D-9FE4-47B1-AD7B-D8CCA2C209C6}" type="slidenum">
              <a:rPr lang="ru-RU" altLang="ru-RU" sz="900" smtClean="0">
                <a:solidFill>
                  <a:srgbClr val="898F89"/>
                </a:solidFill>
              </a:rPr>
              <a:pPr algn="r" eaLnBrk="1" hangingPunct="1">
                <a:defRPr/>
              </a:pPr>
              <a:t>‹#›</a:t>
            </a:fld>
            <a:endParaRPr lang="ru-RU" altLang="ru-RU" sz="900" smtClean="0">
              <a:solidFill>
                <a:srgbClr val="898F89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1600200" y="1022350"/>
            <a:ext cx="1081087" cy="360363"/>
          </a:xfrm>
          <a:prstGeom prst="rect">
            <a:avLst/>
          </a:prstGeom>
          <a:solidFill>
            <a:srgbClr val="EE871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ru-RU" sz="1200" smtClean="0"/>
              <a:t>238, 135, 22</a:t>
            </a:r>
            <a:endParaRPr lang="en-US" altLang="ru-RU" sz="1200" smtClean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1600200" y="1570038"/>
            <a:ext cx="1081087" cy="360362"/>
          </a:xfrm>
          <a:prstGeom prst="rect">
            <a:avLst/>
          </a:prstGeom>
          <a:solidFill>
            <a:srgbClr val="F2A14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ru-RU" sz="1200" smtClean="0"/>
              <a:t>242, 161, 72</a:t>
            </a:r>
            <a:endParaRPr lang="en-US" altLang="ru-RU" sz="1200" smtClean="0"/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1600200" y="476250"/>
            <a:ext cx="1081087" cy="360363"/>
          </a:xfrm>
          <a:prstGeom prst="rect">
            <a:avLst/>
          </a:prstGeom>
          <a:solidFill>
            <a:srgbClr val="BB68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ru-RU" sz="1200" smtClean="0"/>
              <a:t>187,104, 13</a:t>
            </a:r>
            <a:endParaRPr lang="en-US" altLang="ru-RU" sz="1200" smtClean="0"/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-1600200" y="3759200"/>
            <a:ext cx="1081087" cy="360363"/>
          </a:xfrm>
          <a:prstGeom prst="rect">
            <a:avLst/>
          </a:prstGeom>
          <a:solidFill>
            <a:srgbClr val="B6D8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ru-RU" sz="1200" smtClean="0"/>
              <a:t>182, 216, 176</a:t>
            </a:r>
            <a:endParaRPr lang="en-US" altLang="ru-RU" sz="1200" smtClean="0"/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-1600200" y="2665413"/>
            <a:ext cx="1081087" cy="360362"/>
          </a:xfrm>
          <a:prstGeom prst="rect">
            <a:avLst/>
          </a:prstGeom>
          <a:solidFill>
            <a:srgbClr val="6074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ru-RU" sz="1200" smtClean="0"/>
              <a:t>96, 116, 104</a:t>
            </a:r>
            <a:endParaRPr lang="en-US" altLang="ru-RU" sz="1200" smtClean="0"/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-1600200" y="3213100"/>
            <a:ext cx="1081087" cy="360363"/>
          </a:xfrm>
          <a:prstGeom prst="rect">
            <a:avLst/>
          </a:prstGeom>
          <a:solidFill>
            <a:srgbClr val="65A37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ru-RU" sz="1200" smtClean="0"/>
              <a:t>101, 163, 120</a:t>
            </a:r>
            <a:endParaRPr lang="en-US" altLang="ru-RU" sz="1200" smtClean="0"/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-1600200" y="4306888"/>
            <a:ext cx="1081087" cy="360362"/>
          </a:xfrm>
          <a:prstGeom prst="rect">
            <a:avLst/>
          </a:prstGeom>
          <a:solidFill>
            <a:srgbClr val="A5B5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ru-RU" sz="1200" smtClean="0"/>
              <a:t>165, 181, 171</a:t>
            </a:r>
            <a:endParaRPr lang="en-US" altLang="ru-RU" sz="1200" smtClean="0"/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-1600200" y="5949950"/>
            <a:ext cx="1081087" cy="36036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ru-RU" sz="1200" smtClean="0"/>
              <a:t>221, 221, 221</a:t>
            </a:r>
            <a:endParaRPr lang="en-US" altLang="ru-RU" sz="1200" smtClean="0"/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auto">
          <a:xfrm>
            <a:off x="-1600200" y="2117725"/>
            <a:ext cx="1081087" cy="360363"/>
          </a:xfrm>
          <a:prstGeom prst="rect">
            <a:avLst/>
          </a:prstGeom>
          <a:solidFill>
            <a:srgbClr val="284B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ru-RU" sz="1200" smtClean="0">
                <a:solidFill>
                  <a:schemeClr val="bg1"/>
                </a:solidFill>
              </a:rPr>
              <a:t>40, 75, 55</a:t>
            </a:r>
            <a:endParaRPr lang="en-US" altLang="ru-RU" sz="1200" smtClean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 userDrawn="1"/>
        </p:nvSpPr>
        <p:spPr bwMode="auto">
          <a:xfrm>
            <a:off x="-1600200" y="4854575"/>
            <a:ext cx="1081087" cy="360363"/>
          </a:xfrm>
          <a:prstGeom prst="rect">
            <a:avLst/>
          </a:prstGeom>
          <a:solidFill>
            <a:srgbClr val="5555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ru-RU" sz="1200" smtClean="0">
                <a:solidFill>
                  <a:schemeClr val="bg1"/>
                </a:solidFill>
              </a:rPr>
              <a:t>85, 85, 76</a:t>
            </a:r>
            <a:endParaRPr lang="en-US" altLang="ru-RU" sz="1200" smtClean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 userDrawn="1"/>
        </p:nvSpPr>
        <p:spPr bwMode="auto">
          <a:xfrm>
            <a:off x="-1600200" y="5402263"/>
            <a:ext cx="1081087" cy="360362"/>
          </a:xfrm>
          <a:prstGeom prst="rect">
            <a:avLst/>
          </a:prstGeom>
          <a:solidFill>
            <a:srgbClr val="BCB9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ru-RU" sz="1200" smtClean="0"/>
              <a:t>188, 185, 183</a:t>
            </a:r>
            <a:endParaRPr lang="en-US" altLang="ru-RU" sz="12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196" y="95002"/>
            <a:ext cx="6863438" cy="455737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923803"/>
            <a:ext cx="8915400" cy="376447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39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91"/>
          <p:cNvSpPr>
            <a:spLocks/>
          </p:cNvSpPr>
          <p:nvPr/>
        </p:nvSpPr>
        <p:spPr bwMode="gray">
          <a:xfrm>
            <a:off x="687388" y="719138"/>
            <a:ext cx="8723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4400" smtClean="0">
                <a:latin typeface="Calibri" panose="020F0502020204030204" pitchFamily="34" charset="0"/>
              </a:rPr>
              <a:t/>
            </a:r>
            <a:br>
              <a:rPr lang="ru-RU" altLang="ru-RU" sz="4400" smtClean="0">
                <a:latin typeface="Calibri" panose="020F0502020204030204" pitchFamily="34" charset="0"/>
              </a:rPr>
            </a:br>
            <a:endParaRPr lang="ru-RU" altLang="ru-RU" sz="4400" smtClean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1" r:id="rId3"/>
    <p:sldLayoutId id="2147483934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emf"/><Relationship Id="rId5" Type="http://schemas.openxmlformats.org/officeDocument/2006/relationships/oleObject" Target="../embeddings/_____Microsoft_Excel_97-20033.xls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_____Microsoft_Excel_97-20034.xls"/><Relationship Id="rId7" Type="http://schemas.openxmlformats.org/officeDocument/2006/relationships/oleObject" Target="../embeddings/_____Microsoft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emf"/><Relationship Id="rId5" Type="http://schemas.openxmlformats.org/officeDocument/2006/relationships/oleObject" Target="../embeddings/_____Microsoft_Excel_97-20035.xls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 txBox="1">
            <a:spLocks/>
          </p:cNvSpPr>
          <p:nvPr/>
        </p:nvSpPr>
        <p:spPr bwMode="gray">
          <a:xfrm>
            <a:off x="1136650" y="4373563"/>
            <a:ext cx="3360738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 anchor="b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i="1">
                <a:solidFill>
                  <a:schemeClr val="hlink"/>
                </a:solidFill>
              </a:rPr>
              <a:t>Освоение месторождения Джеруй</a:t>
            </a:r>
            <a:endParaRPr lang="ru-RU" altLang="ru-RU" sz="2400" i="1">
              <a:solidFill>
                <a:schemeClr val="hlink"/>
              </a:solidFill>
            </a:endParaRPr>
          </a:p>
          <a:p>
            <a:pPr algn="ctr" eaLnBrk="1" hangingPunct="1">
              <a:lnSpc>
                <a:spcPct val="90000"/>
              </a:lnSpc>
            </a:pPr>
            <a:endParaRPr lang="ru-RU" altLang="ru-RU" sz="2400" i="1">
              <a:solidFill>
                <a:schemeClr val="hlink"/>
              </a:solidFill>
            </a:endParaRPr>
          </a:p>
          <a:p>
            <a:pPr algn="ctr" eaLnBrk="1" hangingPunct="1">
              <a:lnSpc>
                <a:spcPct val="90000"/>
              </a:lnSpc>
            </a:pPr>
            <a:endParaRPr lang="ru-RU" altLang="ru-RU" sz="2000" i="1">
              <a:solidFill>
                <a:schemeClr val="hlink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altLang="ru-RU" i="1">
                <a:solidFill>
                  <a:schemeClr val="hlink"/>
                </a:solidFill>
              </a:rPr>
              <a:t>27 апреля 2015г.</a:t>
            </a:r>
          </a:p>
        </p:txBody>
      </p:sp>
      <p:sp>
        <p:nvSpPr>
          <p:cNvPr id="6147" name="Text Box 13"/>
          <p:cNvSpPr txBox="1">
            <a:spLocks noChangeArrowheads="1"/>
          </p:cNvSpPr>
          <p:nvPr/>
        </p:nvSpPr>
        <p:spPr bwMode="gray">
          <a:xfrm>
            <a:off x="965833" y="3356992"/>
            <a:ext cx="37023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i="1" dirty="0" smtClean="0">
                <a:solidFill>
                  <a:schemeClr val="hlink"/>
                </a:solidFill>
              </a:rPr>
              <a:t>ОАО </a:t>
            </a:r>
          </a:p>
          <a:p>
            <a:pPr algn="ctr" eaLnBrk="1" hangingPunct="1"/>
            <a:r>
              <a:rPr lang="ru-RU" altLang="ru-RU" sz="2400" b="1" i="1" dirty="0" smtClean="0">
                <a:solidFill>
                  <a:schemeClr val="hlink"/>
                </a:solidFill>
              </a:rPr>
              <a:t>«Восток-</a:t>
            </a:r>
            <a:r>
              <a:rPr lang="ru-RU" altLang="ru-RU" sz="2400" b="1" i="1" dirty="0" err="1" smtClean="0">
                <a:solidFill>
                  <a:schemeClr val="hlink"/>
                </a:solidFill>
              </a:rPr>
              <a:t>геолдобыча</a:t>
            </a:r>
            <a:r>
              <a:rPr lang="ru-RU" altLang="ru-RU" sz="2400" b="1" i="1" dirty="0" smtClean="0">
                <a:solidFill>
                  <a:schemeClr val="hlink"/>
                </a:solidFill>
              </a:rPr>
              <a:t>»</a:t>
            </a:r>
            <a:endParaRPr lang="ru-RU" altLang="ru-RU" sz="2400" b="1" i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591" y="-73255"/>
            <a:ext cx="9318324" cy="548680"/>
          </a:xfrm>
        </p:spPr>
        <p:txBody>
          <a:bodyPr/>
          <a:lstStyle/>
          <a:p>
            <a:r>
              <a:rPr lang="ru-RU" b="0" kern="1200" dirty="0">
                <a:ea typeface="+mn-ea"/>
              </a:rPr>
              <a:t>Календарный план строительства и ввода в эксплуатацию ЗИФ и хвостохранилища</a:t>
            </a:r>
            <a:r>
              <a:rPr lang="ru-RU" dirty="0"/>
              <a:t>.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38272"/>
              </p:ext>
            </p:extLst>
          </p:nvPr>
        </p:nvGraphicFramePr>
        <p:xfrm>
          <a:off x="117738" y="1340768"/>
          <a:ext cx="9732774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2" name="Лист" r:id="rId3" imgW="19446330" imgH="3878496" progId="Excel.Sheet.12">
                  <p:embed/>
                </p:oleObj>
              </mc:Choice>
              <mc:Fallback>
                <p:oleObj name="Лист" r:id="rId3" imgW="19446330" imgH="38784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738" y="1340768"/>
                        <a:ext cx="9732774" cy="1944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17738" y="4034681"/>
            <a:ext cx="9732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1" hangingPunct="1">
              <a:spcAft>
                <a:spcPts val="600"/>
              </a:spcAft>
            </a:pPr>
            <a:r>
              <a:rPr lang="ru-RU" altLang="ru-RU" sz="1200" b="1" i="1" dirty="0">
                <a:solidFill>
                  <a:srgbClr val="003300"/>
                </a:solidFill>
                <a:cs typeface="Times New Roman" panose="02020603050405020304" pitchFamily="18" charset="0"/>
              </a:rPr>
              <a:t>Срок ввода обогатительной фабрики и хвостохранилища в эксплуатацию 18 месяцев с даты согласования технического проекта на разработку месторождения </a:t>
            </a:r>
          </a:p>
        </p:txBody>
      </p:sp>
    </p:spTree>
    <p:extLst>
      <p:ext uri="{BB962C8B-B14F-4D97-AF65-F5344CB8AC3E}">
        <p14:creationId xmlns:p14="http://schemas.microsoft.com/office/powerpoint/2010/main" val="39969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/>
          </p:cNvSpPr>
          <p:nvPr/>
        </p:nvSpPr>
        <p:spPr bwMode="gray">
          <a:xfrm>
            <a:off x="315913" y="95250"/>
            <a:ext cx="94615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Объемы производства металлов</a:t>
            </a:r>
          </a:p>
        </p:txBody>
      </p:sp>
      <p:sp>
        <p:nvSpPr>
          <p:cNvPr id="14339" name="Text Box 9"/>
          <p:cNvSpPr txBox="1">
            <a:spLocks noChangeArrowheads="1"/>
          </p:cNvSpPr>
          <p:nvPr/>
        </p:nvSpPr>
        <p:spPr bwMode="gray">
          <a:xfrm>
            <a:off x="1244600" y="5648325"/>
            <a:ext cx="65039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/>
              <a:t>Объем производства металла за весь период эксплуатации – 74 354 кг (2.4 млн. унций</a:t>
            </a:r>
            <a:r>
              <a:rPr lang="en-US" altLang="ru-RU" sz="1200"/>
              <a:t>)</a:t>
            </a:r>
            <a:endParaRPr lang="ru-RU" altLang="ru-RU" sz="1200"/>
          </a:p>
        </p:txBody>
      </p:sp>
      <p:sp>
        <p:nvSpPr>
          <p:cNvPr id="14340" name="AutoShape 9"/>
          <p:cNvSpPr>
            <a:spLocks noChangeArrowheads="1"/>
          </p:cNvSpPr>
          <p:nvPr/>
        </p:nvSpPr>
        <p:spPr bwMode="gray">
          <a:xfrm>
            <a:off x="631825" y="908050"/>
            <a:ext cx="7129463" cy="320675"/>
          </a:xfrm>
          <a:prstGeom prst="homePlate">
            <a:avLst>
              <a:gd name="adj" fmla="val 0"/>
            </a:avLst>
          </a:prstGeom>
          <a:solidFill>
            <a:srgbClr val="284B37"/>
          </a:solidFill>
          <a:ln w="3175" algn="ctr">
            <a:noFill/>
            <a:miter lim="800000"/>
            <a:headEnd/>
            <a:tailEnd/>
          </a:ln>
        </p:spPr>
        <p:txBody>
          <a:bodyPr lIns="91126" tIns="45567" rIns="91126" bIns="45567" anchor="ctr"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ru-RU" altLang="ru-RU" sz="1200" b="1" dirty="0">
                <a:solidFill>
                  <a:schemeClr val="bg1"/>
                </a:solidFill>
              </a:rPr>
              <a:t>Производство золота по </a:t>
            </a:r>
            <a:r>
              <a:rPr lang="ru-RU" altLang="ru-RU" sz="1200" b="1" dirty="0" smtClean="0">
                <a:solidFill>
                  <a:schemeClr val="bg1"/>
                </a:solidFill>
              </a:rPr>
              <a:t>годам, </a:t>
            </a:r>
            <a:r>
              <a:rPr lang="ru-RU" altLang="ru-RU" sz="1200" dirty="0" smtClean="0">
                <a:solidFill>
                  <a:schemeClr val="bg1"/>
                </a:solidFill>
              </a:rPr>
              <a:t>тыс</a:t>
            </a:r>
            <a:r>
              <a:rPr lang="ru-RU" altLang="ru-RU" sz="1200" dirty="0">
                <a:solidFill>
                  <a:schemeClr val="bg1"/>
                </a:solidFill>
              </a:rPr>
              <a:t>. </a:t>
            </a:r>
            <a:r>
              <a:rPr lang="ru-RU" altLang="ru-RU" sz="1200" dirty="0" smtClean="0">
                <a:solidFill>
                  <a:schemeClr val="bg1"/>
                </a:solidFill>
              </a:rPr>
              <a:t>унций</a:t>
            </a:r>
            <a:endParaRPr lang="en-US" altLang="ru-RU" sz="1200" i="1" dirty="0">
              <a:solidFill>
                <a:schemeClr val="bg1"/>
              </a:solidFill>
            </a:endParaRPr>
          </a:p>
        </p:txBody>
      </p:sp>
      <p:graphicFrame>
        <p:nvGraphicFramePr>
          <p:cNvPr id="14341" name="Object 19"/>
          <p:cNvGraphicFramePr>
            <a:graphicFrameLocks noChangeAspect="1"/>
          </p:cNvGraphicFramePr>
          <p:nvPr/>
        </p:nvGraphicFramePr>
        <p:xfrm>
          <a:off x="395288" y="1377950"/>
          <a:ext cx="7353300" cy="411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Лист" r:id="rId3" imgW="6324568" imgH="3535704" progId="Excel.Sheet.8">
                  <p:embed/>
                </p:oleObj>
              </mc:Choice>
              <mc:Fallback>
                <p:oleObj name="Лист" r:id="rId3" imgW="6324568" imgH="3535704" progId="Excel.Sheet.8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377950"/>
                        <a:ext cx="7353300" cy="411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/>
          </p:cNvSpPr>
          <p:nvPr/>
        </p:nvSpPr>
        <p:spPr bwMode="gray">
          <a:xfrm>
            <a:off x="315913" y="95250"/>
            <a:ext cx="68627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Инновационные предложения</a:t>
            </a:r>
          </a:p>
        </p:txBody>
      </p:sp>
      <p:graphicFrame>
        <p:nvGraphicFramePr>
          <p:cNvPr id="71683" name="Group 3"/>
          <p:cNvGraphicFramePr>
            <a:graphicFrameLocks noGrp="1"/>
          </p:cNvGraphicFramePr>
          <p:nvPr/>
        </p:nvGraphicFramePr>
        <p:xfrm>
          <a:off x="992188" y="1052513"/>
          <a:ext cx="7656512" cy="4264254"/>
        </p:xfrm>
        <a:graphic>
          <a:graphicData uri="http://schemas.openxmlformats.org/drawingml/2006/table">
            <a:tbl>
              <a:tblPr/>
              <a:tblGrid>
                <a:gridCol w="7656512"/>
              </a:tblGrid>
              <a:tr h="4264025">
                <a:tc>
                  <a:txBody>
                    <a:bodyPr/>
                    <a:lstStyle>
                      <a:lvl1pPr marL="171450" indent="-1714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Инновация 1. Преимущественно подземная отработка месторождения.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Система подземной разработки с принудительным обрушением руды и открытым выработанным пространством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Инновация 2. Предварительная сортировка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исходной руды с использованием сенсорных технологий;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Инновация 3. Использование роллер-пресса при дроблении продукта сортировки;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Инновация 4. Использование гидротранспорта при транспортировке концентрата;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Инновация 5. Гравитационное обогащение перед сорбционным цианированием;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Инновация 6. Разложение цианида озоном;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Инновация 7. Складирование обезвоженных хвостов (сухое складирование)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015" marR="90015" marT="89967" marB="899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/>
          </p:cNvSpPr>
          <p:nvPr/>
        </p:nvSpPr>
        <p:spPr bwMode="gray">
          <a:xfrm>
            <a:off x="315913" y="95250"/>
            <a:ext cx="92456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/>
              <a:t>Преимущества внедрения инновационных предложений</a:t>
            </a:r>
          </a:p>
        </p:txBody>
      </p:sp>
      <p:graphicFrame>
        <p:nvGraphicFramePr>
          <p:cNvPr id="71683" name="Group 3"/>
          <p:cNvGraphicFramePr>
            <a:graphicFrameLocks noGrp="1"/>
          </p:cNvGraphicFramePr>
          <p:nvPr/>
        </p:nvGraphicFramePr>
        <p:xfrm>
          <a:off x="152400" y="981075"/>
          <a:ext cx="9505950" cy="4935538"/>
        </p:xfrm>
        <a:graphic>
          <a:graphicData uri="http://schemas.openxmlformats.org/drawingml/2006/table">
            <a:tbl>
              <a:tblPr/>
              <a:tblGrid>
                <a:gridCol w="9505950"/>
              </a:tblGrid>
              <a:tr h="4935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1. Экономические: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1.1. Прирастить запасы за счет снижения бортового содержания. Перевод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забалансовых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руд в категорию балансовых, а также включение в переработку руды с более низким содержанием позволит увеличить запасы на 10-15%;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1.2. Обеспечить повышение рентабельности освоения золоторудного месторождения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Джеруй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, за счет увеличения содержания золота в товарной руде, поступающей на ЗИФ.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1.3. Снизить капитальные затраты на обогатительную фабрику за счет уменьшения ее мощности.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1.4. Сократить затраты на глубокую переработку за счет повышения содержания в руде поступающую на глубокую переработку;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1.5. Снизить транспортные издержки на подачу руды на обогатительную фабрику, за счет удаления пустой породы из руды на начальной стадии (после дробления);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1.6.Сократить срок отработки месторождения (или продлить срок эксплуатации за счет прироста запасов).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2. Технологические: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2.1. Увеличить извлечение золота при глубокой переработке;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2.2. Оптимизировать технологические режимы работы фабрики за счет подачи руды стабильно высокого качества;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2.3. Повысить содержания золота в руде до подачи на измельчение и цианирование;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2.4.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Полнота и рациональное использование недр.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3. Экологические: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3.1. Сократить объем хвостохранилища за счет получения крупнокусковой породы после предварительной сортировки, на ранней стадии и их сухого складирования;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3.2. Сократить производственные мощности обогатительного комплекса при одновременном увеличении выпуска золота, снизив экологическую нагрузку.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3.3. Минимизировать строительство гидротехнических сооружений и исключить риски прорыва дамбы наливного хвостохранилища;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3.4. После отработки месторождения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хвостохранилище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будет возвращено в фонд земель сельскохозяйственного назначения как пастбище.</a:t>
                      </a:r>
                    </a:p>
                  </a:txBody>
                  <a:tcPr marL="90004" marR="90004" marT="89974" marB="8997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/>
          </p:cNvSpPr>
          <p:nvPr/>
        </p:nvSpPr>
        <p:spPr bwMode="gray">
          <a:xfrm>
            <a:off x="315913" y="95250"/>
            <a:ext cx="68627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Генеральный план и транспорт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20638" y="777875"/>
          <a:ext cx="9852025" cy="5049838"/>
        </p:xfrm>
        <a:graphic>
          <a:graphicData uri="http://schemas.openxmlformats.org/drawingml/2006/table">
            <a:tbl>
              <a:tblPr/>
              <a:tblGrid>
                <a:gridCol w="9852025"/>
              </a:tblGrid>
              <a:tr h="5049838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Размещение перерабатывающего комплекса предполагается следующим образом:</a:t>
                      </a: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Участки предварительного дробления, сортировки в 1 км от устья штольни (горизонте 3,080 м) на отметке 2,900 м.</a:t>
                      </a: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Участок дробления и измельчения (до 0.074 мм) в районе поселка ГРП на отметке 2800 м (слайд 1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Транспортировка пульпы гидротранспортом (пульпопровод диаметром 300 мм с запасной ниткой).</a:t>
                      </a: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ЗИФ и хвостохранилище в урочище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Кульмамбес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расстоянии примерно 20 км от месторождения на отметках 1900 – 2000 м (слайд 1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 трубопровод оборотной воды (диаметр 300 мм) с фабрики на участки предварительного дробления, сортировки и дробления и измельчения. ЗИФ и хвостохранилище предлагается разместить в урочище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Кульмамбес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Рядом с ЗИФ будут размещены склады реагентов, ремонтная мастерская,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химлаборатория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др. службы.</a:t>
                      </a: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целью исключения экологических рисков, связанных с возможными утечками цианида натрия в водные объекты при переработке руды, предлагается разместить дробильно-измельчительный комплекс фабрики на площадке карьера на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отм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2,800 м, и измельченную руду (80% класса – 0,074 мм) транспортировать на ЗИФ по трубе самотечным гидротранспортом на расстояние около 20 км и перепадом высот около 1500 м. Для этих целей будет установлено 2 нитки пластиковых трубопроводов диаметром 300 мм (одна рабочая, другая резервная). </a:t>
                      </a: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целью охраны водных ресурсов транспортировка измельченной руды будет осуществляться с применением оборотного водоснабжения с использованием перекачивающих насосных станций. Для перекачки воды на площадку с отметки 2,800 м будет также установлены 2 нитки трубопроводов. Свежая вода для подпитки системы гидротранспорта будет подаваться из р.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Джеруй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зимнее время вода в трубопроводах будет подогреваться специальным электрическим кабелем.</a:t>
                      </a: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разработке проектной документации будет рассмотрена целесообразность установки узла гравитации (концентраторов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Кнельсона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в корпусе измельчения. </a:t>
                      </a: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Эксплуатация рудника будет осуществляться по вахтовой схеме. Вахтовый поселок предлагается разместить недалеко от реки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Джеруй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отм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2800 м. </a:t>
                      </a: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эксплуатации ЗИФ и хвостового хозяйства персонал будет доставляться ежедневно на автобусе из г. Талас на расстояние 45 км.</a:t>
                      </a: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площадках рудника будут размещены склад ВМ, мастерская по ремонту горного оборудования и другие объекты вспомогательного и обслуживающего назначения.</a:t>
                      </a:r>
                    </a:p>
                  </a:txBody>
                  <a:tcPr marL="90004" marR="90004" marT="90009" marB="900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/>
          </p:cNvSpPr>
          <p:nvPr/>
        </p:nvSpPr>
        <p:spPr bwMode="gray">
          <a:xfrm>
            <a:off x="776288" y="139700"/>
            <a:ext cx="8208962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Схема расположения горно-добычного комплекса</a:t>
            </a:r>
          </a:p>
        </p:txBody>
      </p:sp>
      <p:pic>
        <p:nvPicPr>
          <p:cNvPr id="18435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765175"/>
            <a:ext cx="72009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/>
          </p:cNvSpPr>
          <p:nvPr/>
        </p:nvSpPr>
        <p:spPr bwMode="gray">
          <a:xfrm>
            <a:off x="315913" y="95250"/>
            <a:ext cx="8813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Схема расположения перерабатывающего комплекса</a:t>
            </a:r>
          </a:p>
        </p:txBody>
      </p:sp>
      <p:pic>
        <p:nvPicPr>
          <p:cNvPr id="19459" name="Рисунок 3" descr="F:\Kyrgyzstan\Джеруй\Отчет\Чертеж №10_Ген_план_220415-Plant_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765175"/>
            <a:ext cx="6911975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/>
          </p:cNvSpPr>
          <p:nvPr/>
        </p:nvSpPr>
        <p:spPr bwMode="gray">
          <a:xfrm>
            <a:off x="315913" y="95250"/>
            <a:ext cx="94615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/>
              <a:t>Основные технико-экономические показатели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121189"/>
              </p:ext>
            </p:extLst>
          </p:nvPr>
        </p:nvGraphicFramePr>
        <p:xfrm>
          <a:off x="1639888" y="1312973"/>
          <a:ext cx="6049962" cy="4564299"/>
        </p:xfrm>
        <a:graphic>
          <a:graphicData uri="http://schemas.openxmlformats.org/drawingml/2006/table">
            <a:tbl>
              <a:tblPr/>
              <a:tblGrid>
                <a:gridCol w="3878701"/>
                <a:gridCol w="1015808"/>
                <a:gridCol w="1155453"/>
              </a:tblGrid>
              <a:tr h="1904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4B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изм.</a:t>
                      </a: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4B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4B37"/>
                    </a:solidFill>
                  </a:tcPr>
                </a:tc>
              </a:tr>
              <a:tr h="190485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 реализации проекта</a:t>
                      </a:r>
                      <a:endParaRPr lang="ru-RU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2015-2038</a:t>
                      </a:r>
                      <a:r>
                        <a:rPr lang="en-US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гг.</a:t>
                      </a:r>
                      <a:endParaRPr lang="ru-RU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85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золото (</a:t>
                      </a:r>
                      <a:r>
                        <a:rPr lang="en-US" sz="1200" b="0" i="0" u="none" strike="noStrike" baseline="0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</a:t>
                      </a:r>
                      <a:r>
                        <a:rPr lang="ru-RU" sz="1200" b="0" i="0" u="none" strike="noStrike" baseline="0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$/</a:t>
                      </a:r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унция</a:t>
                      </a:r>
                      <a:endParaRPr lang="ru-RU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1 200</a:t>
                      </a:r>
                      <a:endParaRPr lang="ru-RU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85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Руда</a:t>
                      </a: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</a:t>
                      </a: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20 738</a:t>
                      </a:r>
                      <a:endParaRPr lang="ru-RU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85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Металл в руде</a:t>
                      </a: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кг</a:t>
                      </a: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80 715</a:t>
                      </a:r>
                      <a:endParaRPr lang="ru-RU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85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</a:t>
                      </a:r>
                      <a:r>
                        <a:rPr lang="en-US" sz="1200" b="0" i="0" u="none" strike="noStrike" dirty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 </a:t>
                      </a:r>
                      <a:r>
                        <a:rPr lang="ru-RU" sz="1200" b="0" i="0" u="none" strike="noStrike" dirty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руде ОГР</a:t>
                      </a:r>
                      <a:endParaRPr lang="ru-RU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г/т</a:t>
                      </a: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</a:t>
                      </a:r>
                      <a:endParaRPr lang="ru-RU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85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</a:t>
                      </a:r>
                      <a:r>
                        <a:rPr lang="en-US" sz="1200" b="0" i="0" u="none" strike="noStrike" dirty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 </a:t>
                      </a:r>
                      <a:r>
                        <a:rPr lang="ru-RU" sz="1200" b="0" i="0" u="none" strike="noStrike" dirty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руде ПГР</a:t>
                      </a:r>
                      <a:endParaRPr lang="ru-RU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г/т</a:t>
                      </a: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  <a:endParaRPr lang="ru-RU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85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Максимальный объем добычи</a:t>
                      </a:r>
                      <a:endParaRPr lang="ru-RU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т/год</a:t>
                      </a: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</a:t>
                      </a:r>
                      <a:endParaRPr lang="ru-RU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85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золота в год</a:t>
                      </a: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кг</a:t>
                      </a:r>
                      <a:endParaRPr lang="ru-RU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3 546</a:t>
                      </a:r>
                      <a:endParaRPr lang="ru-RU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85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золота за срок эксплуатации</a:t>
                      </a: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унций</a:t>
                      </a: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2 391</a:t>
                      </a:r>
                      <a:r>
                        <a:rPr lang="ru-RU" sz="1200" b="0" i="0" u="none" strike="noStrike" dirty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85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Денежная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</a:t>
                      </a:r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ебестоимость унции золота</a:t>
                      </a:r>
                      <a:endParaRPr lang="ru-RU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/унция</a:t>
                      </a:r>
                      <a:endParaRPr lang="ru-RU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454</a:t>
                      </a:r>
                      <a:endParaRPr lang="ru-RU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85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Полная себестоимость унции золота</a:t>
                      </a:r>
                      <a:endParaRPr lang="ru-RU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/унция</a:t>
                      </a: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578</a:t>
                      </a: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85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Капитальные </a:t>
                      </a:r>
                      <a:r>
                        <a:rPr lang="ru-RU" sz="1200" b="0" i="0" u="none" strike="noStrike" dirty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Вложения</a:t>
                      </a: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$</a:t>
                      </a: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287.3</a:t>
                      </a:r>
                      <a:r>
                        <a:rPr lang="ru-RU" sz="1200" b="0" i="0" u="none" strike="noStrike" dirty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54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Капитальные вложения до выхода на производственную мощность</a:t>
                      </a:r>
                      <a:endParaRPr lang="en-US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$</a:t>
                      </a:r>
                      <a:endParaRPr lang="ru-RU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249.1</a:t>
                      </a:r>
                      <a:endParaRPr lang="ru-RU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85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окупаемости (</a:t>
                      </a:r>
                      <a:r>
                        <a:rPr lang="en-US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PP)</a:t>
                      </a:r>
                      <a:endParaRPr lang="en-US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85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b="0" i="0" u="none" strike="noStrike" dirty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EBITDA</a:t>
                      </a: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$</a:t>
                      </a:r>
                      <a:endParaRPr lang="ru-RU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85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Чистая прибыль</a:t>
                      </a:r>
                      <a:endParaRPr lang="en-US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$</a:t>
                      </a:r>
                      <a:endParaRPr lang="ru-RU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1 533</a:t>
                      </a:r>
                      <a:endParaRPr lang="ru-RU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85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NPV (1</a:t>
                      </a:r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lang="en-US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$</a:t>
                      </a: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US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85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</a:t>
                      </a:r>
                      <a:endParaRPr lang="en-US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en-US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85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</a:t>
                      </a:r>
                      <a:endParaRPr lang="en-US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n-US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85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lang="ru-RU" sz="1200" b="0" i="0" u="none" strike="noStrike" baseline="0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алоговые платежи в бюджет</a:t>
                      </a:r>
                      <a:endParaRPr lang="en-US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$</a:t>
                      </a: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286.2</a:t>
                      </a:r>
                      <a:endParaRPr lang="ru-RU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85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</a:t>
                      </a:r>
                      <a:r>
                        <a:rPr lang="ru-RU" sz="1200" b="0" i="0" u="none" strike="noStrike" baseline="0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алоговые платежи в бюджет</a:t>
                      </a:r>
                      <a:endParaRPr lang="en-US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$</a:t>
                      </a: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52.8</a:t>
                      </a:r>
                      <a:endParaRPr lang="ru-RU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32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обязательства</a:t>
                      </a:r>
                      <a:endParaRPr lang="en-US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$</a:t>
                      </a: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284B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</a:t>
                      </a:r>
                      <a:endParaRPr lang="ru-RU" sz="1200" b="0" i="0" u="none" strike="noStrike" dirty="0">
                        <a:solidFill>
                          <a:srgbClr val="284B3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2" marR="7622" marT="7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73" name="AutoShape 9"/>
          <p:cNvSpPr>
            <a:spLocks noChangeArrowheads="1"/>
          </p:cNvSpPr>
          <p:nvPr/>
        </p:nvSpPr>
        <p:spPr bwMode="gray">
          <a:xfrm>
            <a:off x="1639888" y="980728"/>
            <a:ext cx="6049962" cy="320675"/>
          </a:xfrm>
          <a:prstGeom prst="homePlate">
            <a:avLst>
              <a:gd name="adj" fmla="val 0"/>
            </a:avLst>
          </a:prstGeom>
          <a:solidFill>
            <a:srgbClr val="284B37"/>
          </a:solidFill>
          <a:ln w="3175" algn="ctr">
            <a:noFill/>
            <a:miter lim="800000"/>
            <a:headEnd/>
            <a:tailEnd/>
          </a:ln>
        </p:spPr>
        <p:txBody>
          <a:bodyPr lIns="91126" tIns="45567" rIns="91126" bIns="45567" anchor="ctr"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ru-RU" altLang="ru-RU" sz="1200" b="1" dirty="0">
                <a:solidFill>
                  <a:schemeClr val="bg1"/>
                </a:solidFill>
              </a:rPr>
              <a:t>Ключевые показатели проекта</a:t>
            </a:r>
            <a:endParaRPr lang="en-US" altLang="ru-RU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/>
          </p:cNvSpPr>
          <p:nvPr/>
        </p:nvSpPr>
        <p:spPr bwMode="gray">
          <a:xfrm>
            <a:off x="315913" y="95250"/>
            <a:ext cx="94615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Капитальные затраты проекта</a:t>
            </a:r>
          </a:p>
        </p:txBody>
      </p:sp>
      <p:sp>
        <p:nvSpPr>
          <p:cNvPr id="21507" name="AutoShape 9"/>
          <p:cNvSpPr>
            <a:spLocks noChangeArrowheads="1"/>
          </p:cNvSpPr>
          <p:nvPr/>
        </p:nvSpPr>
        <p:spPr bwMode="gray">
          <a:xfrm>
            <a:off x="4900613" y="908720"/>
            <a:ext cx="4805362" cy="381918"/>
          </a:xfrm>
          <a:prstGeom prst="homePlate">
            <a:avLst>
              <a:gd name="adj" fmla="val 0"/>
            </a:avLst>
          </a:prstGeom>
          <a:solidFill>
            <a:srgbClr val="284B37"/>
          </a:solidFill>
          <a:ln w="3175" algn="ctr">
            <a:noFill/>
            <a:miter lim="800000"/>
            <a:headEnd/>
            <a:tailEnd/>
          </a:ln>
        </p:spPr>
        <p:txBody>
          <a:bodyPr lIns="91126" tIns="45567" rIns="91126" bIns="45567" anchor="ctr"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ru-RU" altLang="ru-RU" sz="1100" b="1" dirty="0">
                <a:solidFill>
                  <a:schemeClr val="bg1"/>
                </a:solidFill>
              </a:rPr>
              <a:t>Капитальные затраты по годам, до </a:t>
            </a:r>
            <a:r>
              <a:rPr lang="ru-RU" altLang="ru-RU" sz="1100" b="1" dirty="0" smtClean="0">
                <a:solidFill>
                  <a:schemeClr val="bg1"/>
                </a:solidFill>
              </a:rPr>
              <a:t>выхода</a:t>
            </a:r>
          </a:p>
          <a:p>
            <a:pPr eaLnBrk="1" hangingPunct="1">
              <a:spcAft>
                <a:spcPct val="20000"/>
              </a:spcAft>
            </a:pPr>
            <a:r>
              <a:rPr lang="ru-RU" altLang="ru-RU" sz="1100" b="1" dirty="0" smtClean="0">
                <a:solidFill>
                  <a:schemeClr val="bg1"/>
                </a:solidFill>
              </a:rPr>
              <a:t>на </a:t>
            </a:r>
            <a:r>
              <a:rPr lang="ru-RU" altLang="ru-RU" sz="1100" b="1" dirty="0">
                <a:solidFill>
                  <a:schemeClr val="bg1"/>
                </a:solidFill>
              </a:rPr>
              <a:t>производственную </a:t>
            </a:r>
            <a:r>
              <a:rPr lang="ru-RU" altLang="ru-RU" sz="1100" b="1" dirty="0" smtClean="0">
                <a:solidFill>
                  <a:schemeClr val="bg1"/>
                </a:solidFill>
              </a:rPr>
              <a:t>мощность, </a:t>
            </a:r>
            <a:r>
              <a:rPr lang="ru-RU" altLang="ru-RU" sz="1100" dirty="0" smtClean="0">
                <a:solidFill>
                  <a:schemeClr val="bg1"/>
                </a:solidFill>
              </a:rPr>
              <a:t>млн</a:t>
            </a:r>
            <a:r>
              <a:rPr lang="ru-RU" altLang="ru-RU" sz="1100" dirty="0">
                <a:solidFill>
                  <a:schemeClr val="bg1"/>
                </a:solidFill>
              </a:rPr>
              <a:t>. долл.</a:t>
            </a:r>
            <a:endParaRPr lang="en-US" altLang="ru-RU" sz="1100" i="1" dirty="0">
              <a:solidFill>
                <a:schemeClr val="bg1"/>
              </a:solidFill>
            </a:endParaRPr>
          </a:p>
        </p:txBody>
      </p:sp>
      <p:graphicFrame>
        <p:nvGraphicFramePr>
          <p:cNvPr id="21508" name="Object 50"/>
          <p:cNvGraphicFramePr>
            <a:graphicFrameLocks noChangeAspect="1"/>
          </p:cNvGraphicFramePr>
          <p:nvPr/>
        </p:nvGraphicFramePr>
        <p:xfrm>
          <a:off x="-711200" y="1412875"/>
          <a:ext cx="5621338" cy="280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0" name="Лист" r:id="rId3" imgW="5151111" imgH="2575584" progId="Excel.Sheet.8">
                  <p:embed/>
                </p:oleObj>
              </mc:Choice>
              <mc:Fallback>
                <p:oleObj name="Лист" r:id="rId3" imgW="5151111" imgH="2575584" progId="Excel.Sheet.8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11200" y="1412875"/>
                        <a:ext cx="5621338" cy="280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AutoShape 9"/>
          <p:cNvSpPr>
            <a:spLocks noChangeArrowheads="1"/>
          </p:cNvSpPr>
          <p:nvPr/>
        </p:nvSpPr>
        <p:spPr bwMode="gray">
          <a:xfrm>
            <a:off x="161925" y="908720"/>
            <a:ext cx="4537075" cy="366043"/>
          </a:xfrm>
          <a:prstGeom prst="homePlate">
            <a:avLst>
              <a:gd name="adj" fmla="val 0"/>
            </a:avLst>
          </a:prstGeom>
          <a:solidFill>
            <a:srgbClr val="284B37"/>
          </a:solidFill>
          <a:ln w="3175" algn="ctr">
            <a:noFill/>
            <a:miter lim="800000"/>
            <a:headEnd/>
            <a:tailEnd/>
          </a:ln>
        </p:spPr>
        <p:txBody>
          <a:bodyPr lIns="91126" tIns="45567" rIns="91126" bIns="45567" anchor="ctr"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ru-RU" altLang="ru-RU" sz="1100" b="1" dirty="0">
                <a:solidFill>
                  <a:schemeClr val="bg1"/>
                </a:solidFill>
              </a:rPr>
              <a:t>Структура капитальных </a:t>
            </a:r>
            <a:r>
              <a:rPr lang="ru-RU" altLang="ru-RU" sz="1100" b="1" dirty="0" smtClean="0">
                <a:solidFill>
                  <a:schemeClr val="bg1"/>
                </a:solidFill>
              </a:rPr>
              <a:t>затрат, </a:t>
            </a:r>
            <a:r>
              <a:rPr lang="ru-RU" altLang="ru-RU" sz="1100" dirty="0" smtClean="0">
                <a:solidFill>
                  <a:schemeClr val="bg1"/>
                </a:solidFill>
              </a:rPr>
              <a:t>млн</a:t>
            </a:r>
            <a:r>
              <a:rPr lang="ru-RU" altLang="ru-RU" sz="1100" dirty="0">
                <a:solidFill>
                  <a:schemeClr val="bg1"/>
                </a:solidFill>
              </a:rPr>
              <a:t>. долл.</a:t>
            </a:r>
            <a:endParaRPr lang="en-US" altLang="ru-RU" sz="1100" i="1" dirty="0">
              <a:solidFill>
                <a:schemeClr val="bg1"/>
              </a:solidFill>
            </a:endParaRPr>
          </a:p>
        </p:txBody>
      </p:sp>
      <p:graphicFrame>
        <p:nvGraphicFramePr>
          <p:cNvPr id="21510" name="Object 19"/>
          <p:cNvGraphicFramePr>
            <a:graphicFrameLocks noChangeAspect="1"/>
          </p:cNvGraphicFramePr>
          <p:nvPr/>
        </p:nvGraphicFramePr>
        <p:xfrm>
          <a:off x="5214938" y="1290638"/>
          <a:ext cx="4176712" cy="304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1" name="Лист" r:id="rId5" imgW="6278970" imgH="3246048" progId="Excel.Sheet.8">
                  <p:embed/>
                </p:oleObj>
              </mc:Choice>
              <mc:Fallback>
                <p:oleObj name="Лист" r:id="rId5" imgW="6278970" imgH="3246048" progId="Excel.Sheet.8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1290638"/>
                        <a:ext cx="4176712" cy="304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Text Box 9"/>
          <p:cNvSpPr txBox="1">
            <a:spLocks noChangeArrowheads="1"/>
          </p:cNvSpPr>
          <p:nvPr/>
        </p:nvSpPr>
        <p:spPr bwMode="gray">
          <a:xfrm>
            <a:off x="377825" y="4941888"/>
            <a:ext cx="864076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dirty="0"/>
              <a:t>Объем капитальных вложений, всего = 287.3 млн. долл.</a:t>
            </a:r>
          </a:p>
          <a:p>
            <a:pPr algn="ctr" eaLnBrk="1" hangingPunct="1"/>
            <a:endParaRPr lang="ru-RU" altLang="ru-RU" sz="1200" dirty="0"/>
          </a:p>
          <a:p>
            <a:pPr algn="ctr" eaLnBrk="1" hangingPunct="1"/>
            <a:r>
              <a:rPr lang="ru-RU" altLang="ru-RU" sz="1200" dirty="0"/>
              <a:t>В том числе на период строительства предприятия = 249.1 млн. долл.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/>
          </p:cNvSpPr>
          <p:nvPr/>
        </p:nvSpPr>
        <p:spPr bwMode="gray">
          <a:xfrm>
            <a:off x="315913" y="95250"/>
            <a:ext cx="94615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Основные финансово-экономические показатели</a:t>
            </a:r>
          </a:p>
        </p:txBody>
      </p:sp>
      <p:sp>
        <p:nvSpPr>
          <p:cNvPr id="22531" name="AutoShape 9"/>
          <p:cNvSpPr>
            <a:spLocks noChangeArrowheads="1"/>
          </p:cNvSpPr>
          <p:nvPr/>
        </p:nvSpPr>
        <p:spPr bwMode="gray">
          <a:xfrm>
            <a:off x="5097463" y="871538"/>
            <a:ext cx="4146550" cy="320675"/>
          </a:xfrm>
          <a:prstGeom prst="homePlate">
            <a:avLst>
              <a:gd name="adj" fmla="val 0"/>
            </a:avLst>
          </a:prstGeom>
          <a:solidFill>
            <a:srgbClr val="284B37"/>
          </a:solidFill>
          <a:ln w="3175" algn="ctr">
            <a:noFill/>
            <a:miter lim="800000"/>
            <a:headEnd/>
            <a:tailEnd/>
          </a:ln>
        </p:spPr>
        <p:txBody>
          <a:bodyPr lIns="91126" tIns="45567" rIns="91126" bIns="45567" anchor="ctr"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ru-RU" sz="1100" b="1" dirty="0" smtClean="0">
                <a:solidFill>
                  <a:schemeClr val="bg1"/>
                </a:solidFill>
              </a:rPr>
              <a:t>EBITDA</a:t>
            </a:r>
            <a:r>
              <a:rPr lang="ru-RU" altLang="ru-RU" sz="1100" b="1" dirty="0" smtClean="0">
                <a:solidFill>
                  <a:schemeClr val="bg1"/>
                </a:solidFill>
              </a:rPr>
              <a:t>, </a:t>
            </a:r>
            <a:r>
              <a:rPr lang="ru-RU" altLang="ru-RU" sz="1100" dirty="0" smtClean="0">
                <a:solidFill>
                  <a:schemeClr val="bg1"/>
                </a:solidFill>
              </a:rPr>
              <a:t>млн</a:t>
            </a:r>
            <a:r>
              <a:rPr lang="ru-RU" altLang="ru-RU" sz="1100" dirty="0">
                <a:solidFill>
                  <a:schemeClr val="bg1"/>
                </a:solidFill>
              </a:rPr>
              <a:t>. долл.</a:t>
            </a:r>
            <a:endParaRPr lang="en-US" altLang="ru-RU" sz="1100" i="1" dirty="0">
              <a:solidFill>
                <a:schemeClr val="bg1"/>
              </a:solidFill>
            </a:endParaRPr>
          </a:p>
        </p:txBody>
      </p:sp>
      <p:sp>
        <p:nvSpPr>
          <p:cNvPr id="22532" name="AutoShape 9"/>
          <p:cNvSpPr>
            <a:spLocks noChangeArrowheads="1"/>
          </p:cNvSpPr>
          <p:nvPr/>
        </p:nvSpPr>
        <p:spPr bwMode="gray">
          <a:xfrm>
            <a:off x="315913" y="3602038"/>
            <a:ext cx="4246561" cy="320675"/>
          </a:xfrm>
          <a:prstGeom prst="homePlate">
            <a:avLst>
              <a:gd name="adj" fmla="val 0"/>
            </a:avLst>
          </a:prstGeom>
          <a:solidFill>
            <a:srgbClr val="284B37"/>
          </a:solidFill>
          <a:ln w="3175" algn="ctr">
            <a:noFill/>
            <a:miter lim="800000"/>
            <a:headEnd/>
            <a:tailEnd/>
          </a:ln>
        </p:spPr>
        <p:txBody>
          <a:bodyPr lIns="91126" tIns="45567" rIns="91126" bIns="45567" anchor="ctr"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ru-RU" altLang="ru-RU" sz="1100" b="1" dirty="0">
                <a:solidFill>
                  <a:schemeClr val="bg1"/>
                </a:solidFill>
              </a:rPr>
              <a:t>Денежный </a:t>
            </a:r>
            <a:r>
              <a:rPr lang="ru-RU" altLang="ru-RU" sz="1100" b="1" dirty="0" smtClean="0">
                <a:solidFill>
                  <a:schemeClr val="bg1"/>
                </a:solidFill>
              </a:rPr>
              <a:t>поток, </a:t>
            </a:r>
            <a:r>
              <a:rPr lang="ru-RU" altLang="ru-RU" sz="1100" dirty="0" smtClean="0">
                <a:solidFill>
                  <a:schemeClr val="bg1"/>
                </a:solidFill>
              </a:rPr>
              <a:t>млн</a:t>
            </a:r>
            <a:r>
              <a:rPr lang="ru-RU" altLang="ru-RU" sz="1100" dirty="0">
                <a:solidFill>
                  <a:schemeClr val="bg1"/>
                </a:solidFill>
              </a:rPr>
              <a:t>. долл.</a:t>
            </a:r>
            <a:endParaRPr lang="en-US" altLang="ru-RU" sz="1100" i="1" dirty="0">
              <a:solidFill>
                <a:schemeClr val="bg1"/>
              </a:solidFill>
            </a:endParaRPr>
          </a:p>
        </p:txBody>
      </p:sp>
      <p:sp>
        <p:nvSpPr>
          <p:cNvPr id="22533" name="AutoShape 9"/>
          <p:cNvSpPr>
            <a:spLocks noChangeArrowheads="1"/>
          </p:cNvSpPr>
          <p:nvPr/>
        </p:nvSpPr>
        <p:spPr bwMode="gray">
          <a:xfrm>
            <a:off x="315913" y="871538"/>
            <a:ext cx="4246562" cy="320675"/>
          </a:xfrm>
          <a:prstGeom prst="homePlate">
            <a:avLst>
              <a:gd name="adj" fmla="val 0"/>
            </a:avLst>
          </a:prstGeom>
          <a:solidFill>
            <a:srgbClr val="284B37"/>
          </a:solidFill>
          <a:ln w="3175" algn="ctr">
            <a:noFill/>
            <a:miter lim="800000"/>
            <a:headEnd/>
            <a:tailEnd/>
          </a:ln>
        </p:spPr>
        <p:txBody>
          <a:bodyPr lIns="91126" tIns="45567" rIns="91126" bIns="45567" anchor="ctr"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ru-RU" altLang="ru-RU" sz="1100" b="1" dirty="0">
                <a:solidFill>
                  <a:schemeClr val="bg1"/>
                </a:solidFill>
              </a:rPr>
              <a:t>Выручка по </a:t>
            </a:r>
            <a:r>
              <a:rPr lang="ru-RU" altLang="ru-RU" sz="1100" b="1" dirty="0" smtClean="0">
                <a:solidFill>
                  <a:schemeClr val="bg1"/>
                </a:solidFill>
              </a:rPr>
              <a:t>годам, </a:t>
            </a:r>
            <a:r>
              <a:rPr lang="ru-RU" altLang="ru-RU" sz="1100" dirty="0" smtClean="0">
                <a:solidFill>
                  <a:schemeClr val="bg1"/>
                </a:solidFill>
              </a:rPr>
              <a:t>млн</a:t>
            </a:r>
            <a:r>
              <a:rPr lang="ru-RU" altLang="ru-RU" sz="1100" dirty="0">
                <a:solidFill>
                  <a:schemeClr val="bg1"/>
                </a:solidFill>
              </a:rPr>
              <a:t>. долл.</a:t>
            </a:r>
            <a:endParaRPr lang="en-US" altLang="ru-RU" sz="1100" i="1" dirty="0">
              <a:solidFill>
                <a:schemeClr val="bg1"/>
              </a:solidFill>
            </a:endParaRPr>
          </a:p>
        </p:txBody>
      </p:sp>
      <p:graphicFrame>
        <p:nvGraphicFramePr>
          <p:cNvPr id="2253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553972"/>
              </p:ext>
            </p:extLst>
          </p:nvPr>
        </p:nvGraphicFramePr>
        <p:xfrm>
          <a:off x="315913" y="1241425"/>
          <a:ext cx="4125912" cy="232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8" name="Лист" r:id="rId3" imgW="5821689" imgH="3276504" progId="Excel.Sheet.8">
                  <p:embed/>
                </p:oleObj>
              </mc:Choice>
              <mc:Fallback>
                <p:oleObj name="Лист" r:id="rId3" imgW="5821689" imgH="3276504" progId="Excel.Sheet.8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1241425"/>
                        <a:ext cx="4125912" cy="232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19"/>
          <p:cNvGraphicFramePr>
            <a:graphicFrameLocks noChangeAspect="1"/>
          </p:cNvGraphicFramePr>
          <p:nvPr/>
        </p:nvGraphicFramePr>
        <p:xfrm>
          <a:off x="5097463" y="1244600"/>
          <a:ext cx="4173537" cy="236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9" name="Лист" r:id="rId5" imgW="5821689" imgH="3291840" progId="Excel.Sheet.8">
                  <p:embed/>
                </p:oleObj>
              </mc:Choice>
              <mc:Fallback>
                <p:oleObj name="Лист" r:id="rId5" imgW="5821689" imgH="3291840" progId="Excel.Sheet.8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463" y="1244600"/>
                        <a:ext cx="4173537" cy="236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19"/>
          <p:cNvGraphicFramePr>
            <a:graphicFrameLocks noChangeAspect="1"/>
          </p:cNvGraphicFramePr>
          <p:nvPr/>
        </p:nvGraphicFramePr>
        <p:xfrm>
          <a:off x="273050" y="4032250"/>
          <a:ext cx="3881438" cy="217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0" name="Лист" r:id="rId7" imgW="5806345" imgH="3253824" progId="Excel.Sheet.8">
                  <p:embed/>
                </p:oleObj>
              </mc:Choice>
              <mc:Fallback>
                <p:oleObj name="Лист" r:id="rId7" imgW="5806345" imgH="3253824" progId="Excel.Sheet.8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4032250"/>
                        <a:ext cx="3881438" cy="217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Text Box 9"/>
          <p:cNvSpPr txBox="1">
            <a:spLocks noChangeArrowheads="1"/>
          </p:cNvSpPr>
          <p:nvPr/>
        </p:nvSpPr>
        <p:spPr bwMode="gray">
          <a:xfrm>
            <a:off x="5311775" y="4302125"/>
            <a:ext cx="374491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50" indent="-171450" eaLnBrk="1" hangingPunct="1">
              <a:buFont typeface="Wingdings" panose="05000000000000000000" pitchFamily="2" charset="2"/>
              <a:buChar char="ü"/>
            </a:pPr>
            <a:r>
              <a:rPr lang="en-US" altLang="ru-RU" sz="1200" dirty="0"/>
              <a:t>EBITDA = 64%</a:t>
            </a:r>
            <a:endParaRPr lang="ru-RU" altLang="ru-RU" sz="1200" dirty="0"/>
          </a:p>
          <a:p>
            <a:pPr marL="171450" indent="-171450" eaLnBrk="1" hangingPunct="1">
              <a:buFont typeface="Wingdings" panose="05000000000000000000" pitchFamily="2" charset="2"/>
              <a:buChar char="ü"/>
            </a:pPr>
            <a:endParaRPr lang="en-US" altLang="ru-RU" sz="1200" dirty="0"/>
          </a:p>
          <a:p>
            <a:pPr marL="171450" indent="-171450" eaLnBrk="1" hangingPunct="1">
              <a:buFont typeface="Wingdings" panose="05000000000000000000" pitchFamily="2" charset="2"/>
              <a:buChar char="ü"/>
            </a:pPr>
            <a:r>
              <a:rPr lang="ru-RU" altLang="ru-RU" sz="1200" dirty="0"/>
              <a:t>Выручка = 2 869 млн. долл.</a:t>
            </a:r>
          </a:p>
          <a:p>
            <a:pPr marL="171450" indent="-171450" eaLnBrk="1" hangingPunct="1">
              <a:buFont typeface="Wingdings" panose="05000000000000000000" pitchFamily="2" charset="2"/>
              <a:buChar char="ü"/>
            </a:pPr>
            <a:endParaRPr lang="ru-RU" altLang="ru-RU" sz="1200" dirty="0"/>
          </a:p>
          <a:p>
            <a:pPr marL="171450" indent="-171450" eaLnBrk="1" hangingPunct="1">
              <a:buFont typeface="Wingdings" panose="05000000000000000000" pitchFamily="2" charset="2"/>
              <a:buChar char="ü"/>
            </a:pPr>
            <a:r>
              <a:rPr lang="ru-RU" altLang="ru-RU" sz="1200" dirty="0"/>
              <a:t>Денежный поток = 1 </a:t>
            </a:r>
            <a:r>
              <a:rPr lang="ru-RU" altLang="ru-RU" sz="1200" dirty="0" smtClean="0"/>
              <a:t>5</a:t>
            </a:r>
            <a:r>
              <a:rPr lang="en-US" altLang="ru-RU" sz="1200" dirty="0" smtClean="0"/>
              <a:t>33</a:t>
            </a:r>
            <a:r>
              <a:rPr lang="ru-RU" altLang="ru-RU" sz="1200" dirty="0" smtClean="0"/>
              <a:t> </a:t>
            </a:r>
            <a:r>
              <a:rPr lang="ru-RU" altLang="ru-RU" sz="1200" dirty="0"/>
              <a:t>млн. долл.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/>
          </p:cNvSpPr>
          <p:nvPr/>
        </p:nvSpPr>
        <p:spPr bwMode="gray">
          <a:xfrm>
            <a:off x="315913" y="95250"/>
            <a:ext cx="68627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Общие сведения о месторождении</a:t>
            </a:r>
          </a:p>
        </p:txBody>
      </p:sp>
      <p:sp>
        <p:nvSpPr>
          <p:cNvPr id="7171" name="Text Box 9"/>
          <p:cNvSpPr txBox="1">
            <a:spLocks noChangeArrowheads="1"/>
          </p:cNvSpPr>
          <p:nvPr/>
        </p:nvSpPr>
        <p:spPr bwMode="gray">
          <a:xfrm>
            <a:off x="1065213" y="5251450"/>
            <a:ext cx="36004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altLang="ru-RU" sz="1200">
                <a:cs typeface="Times New Roman" panose="02020603050405020304" pitchFamily="18" charset="0"/>
              </a:rPr>
              <a:t>Рис.1 Обзорная карта Джеруйской площади</a:t>
            </a:r>
          </a:p>
        </p:txBody>
      </p:sp>
      <p:pic>
        <p:nvPicPr>
          <p:cNvPr id="7172" name="Рисунок 4" descr="D:\Главное\КР\Джеруй\Джеруй (материалы из агентства по геологии для конкурса)\View_DJERU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052513"/>
            <a:ext cx="568801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oup 3"/>
          <p:cNvGraphicFramePr>
            <a:graphicFrameLocks noGrp="1"/>
          </p:cNvGraphicFramePr>
          <p:nvPr/>
        </p:nvGraphicFramePr>
        <p:xfrm>
          <a:off x="6032500" y="898525"/>
          <a:ext cx="3673475" cy="4864100"/>
        </p:xfrm>
        <a:graphic>
          <a:graphicData uri="http://schemas.openxmlformats.org/drawingml/2006/table">
            <a:tbl>
              <a:tblPr/>
              <a:tblGrid>
                <a:gridCol w="3673475"/>
              </a:tblGrid>
              <a:tr h="486410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Джеруйская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площадь расположена на территории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Таласского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района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Таласской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области, на расстоянии 190 км от столицы республики – г. Бишкек и в 40 км г. Талас.</a:t>
                      </a:r>
                    </a:p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Ближайший аил Кара-Ой расположен в 23 км и соединен с участком улучшенной грунтовой дорогой. Через аил Кара-Ой проходит асфальтированная дорога к г. Талас. </a:t>
                      </a:r>
                    </a:p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Расстояние до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ж.д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станции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Тараз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187км. К району месторождения подведена ЛЭП – 10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подключенная к ЛЭП-110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у аила Кара-Ой. </a:t>
                      </a:r>
                    </a:p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Водоснабжение возможно из реки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Джеруй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 дебитом 2.5м3/сек. (рис.1)</a:t>
                      </a:r>
                    </a:p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Рельеф района высокогорный, резко расчлененный, относительные превышения достигают 500-800 м.</a:t>
                      </a:r>
                    </a:p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соответствии с картой сейсмического районирования Кыргызстана район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Джеруйской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площади относится к 8 бальной зоне сейсмической активности. </a:t>
                      </a:r>
                    </a:p>
                    <a:p>
                      <a:pPr marL="0" algn="just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Климат района резко континентальный. Снег выпадает в начале октября и лежит до конца мая-начала июня.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9" marR="90019" marT="90000" marB="90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/>
          </p:cNvSpPr>
          <p:nvPr/>
        </p:nvSpPr>
        <p:spPr bwMode="gray">
          <a:xfrm>
            <a:off x="315913" y="95250"/>
            <a:ext cx="94615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3300"/>
                </a:solidFill>
              </a:rPr>
              <a:t>Анализ чувствительности</a:t>
            </a:r>
          </a:p>
        </p:txBody>
      </p:sp>
      <p:sp>
        <p:nvSpPr>
          <p:cNvPr id="23555" name="AutoShape 9"/>
          <p:cNvSpPr>
            <a:spLocks noChangeArrowheads="1"/>
          </p:cNvSpPr>
          <p:nvPr/>
        </p:nvSpPr>
        <p:spPr bwMode="gray">
          <a:xfrm>
            <a:off x="2072680" y="1196975"/>
            <a:ext cx="4680520" cy="320675"/>
          </a:xfrm>
          <a:prstGeom prst="homePlate">
            <a:avLst>
              <a:gd name="adj" fmla="val 0"/>
            </a:avLst>
          </a:prstGeom>
          <a:solidFill>
            <a:srgbClr val="284B37"/>
          </a:solidFill>
          <a:ln w="3175" algn="ctr">
            <a:noFill/>
            <a:miter lim="800000"/>
            <a:headEnd/>
            <a:tailEnd/>
          </a:ln>
        </p:spPr>
        <p:txBody>
          <a:bodyPr lIns="91126" tIns="45567" rIns="91126" bIns="45567" anchor="ctr"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ru-RU" altLang="ru-RU" sz="1100" b="1" dirty="0">
                <a:solidFill>
                  <a:srgbClr val="F8F8F8"/>
                </a:solidFill>
              </a:rPr>
              <a:t>Чувствительность </a:t>
            </a:r>
            <a:r>
              <a:rPr lang="en-US" altLang="ru-RU" sz="1100" b="1" dirty="0">
                <a:solidFill>
                  <a:srgbClr val="F8F8F8"/>
                </a:solidFill>
              </a:rPr>
              <a:t>NPV </a:t>
            </a:r>
            <a:r>
              <a:rPr lang="ru-RU" altLang="ru-RU" sz="1100" b="1" dirty="0" smtClean="0">
                <a:solidFill>
                  <a:srgbClr val="F8F8F8"/>
                </a:solidFill>
              </a:rPr>
              <a:t>проекта, </a:t>
            </a:r>
            <a:r>
              <a:rPr lang="ru-RU" altLang="ru-RU" sz="1100" dirty="0" smtClean="0">
                <a:solidFill>
                  <a:srgbClr val="F8F8F8"/>
                </a:solidFill>
              </a:rPr>
              <a:t>млн</a:t>
            </a:r>
            <a:r>
              <a:rPr lang="ru-RU" altLang="ru-RU" sz="1100" dirty="0">
                <a:solidFill>
                  <a:srgbClr val="F8F8F8"/>
                </a:solidFill>
              </a:rPr>
              <a:t>. долл.</a:t>
            </a:r>
            <a:endParaRPr lang="en-US" altLang="ru-RU" sz="1100" i="1" dirty="0">
              <a:solidFill>
                <a:srgbClr val="F8F8F8"/>
              </a:solidFill>
            </a:endParaRPr>
          </a:p>
        </p:txBody>
      </p:sp>
      <p:graphicFrame>
        <p:nvGraphicFramePr>
          <p:cNvPr id="23556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430641"/>
              </p:ext>
            </p:extLst>
          </p:nvPr>
        </p:nvGraphicFramePr>
        <p:xfrm>
          <a:off x="2025650" y="1684338"/>
          <a:ext cx="484505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" name="Лист" r:id="rId3" imgW="4861528" imgH="2834568" progId="Excel.Sheet.8">
                  <p:embed/>
                </p:oleObj>
              </mc:Choice>
              <mc:Fallback>
                <p:oleObj name="Лист" r:id="rId3" imgW="4861528" imgH="2834568" progId="Excel.Shee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1684338"/>
                        <a:ext cx="484505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/>
          </p:cNvSpPr>
          <p:nvPr/>
        </p:nvSpPr>
        <p:spPr bwMode="gray">
          <a:xfrm>
            <a:off x="315913" y="95250"/>
            <a:ext cx="68627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Социальная программа и налоги</a:t>
            </a:r>
          </a:p>
        </p:txBody>
      </p:sp>
      <p:graphicFrame>
        <p:nvGraphicFramePr>
          <p:cNvPr id="7168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305823"/>
              </p:ext>
            </p:extLst>
          </p:nvPr>
        </p:nvGraphicFramePr>
        <p:xfrm>
          <a:off x="22225" y="798513"/>
          <a:ext cx="9850438" cy="2389800"/>
        </p:xfrm>
        <a:graphic>
          <a:graphicData uri="http://schemas.openxmlformats.org/drawingml/2006/table">
            <a:tbl>
              <a:tblPr/>
              <a:tblGrid>
                <a:gridCol w="9850438"/>
              </a:tblGrid>
              <a:tr h="237013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Создание фонда благосостояния «</a:t>
                      </a:r>
                      <a:r>
                        <a:rPr kumimoji="0" 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Бакубат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Талас» для  Решения местных социальных вопросов, создание рабочих мест и инфраструктуры. Наблюдательный Совет (Совет Директоров) Фонда с решающим правом голоса каждого  будет состоять из  30 человек, представляющих </a:t>
                      </a:r>
                      <a:r>
                        <a:rPr kumimoji="0" 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айыльные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округа </a:t>
                      </a:r>
                      <a:r>
                        <a:rPr kumimoji="0" 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Таласского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района.</a:t>
                      </a: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Бюджет фонда (объем накоплений) за 5 лет составляет 600 000 000 сом. Распределение средств Фонда:</a:t>
                      </a:r>
                    </a:p>
                    <a:p>
                      <a:pPr marL="628650" marR="0" lvl="1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20%  на социальные проекты;</a:t>
                      </a:r>
                    </a:p>
                    <a:p>
                      <a:pPr marL="628650" marR="0" lvl="1" indent="-171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80% на создание новых рабочих мест в сфере малого и среднего бизнеса, включая открытие новых экспортно- ориентированных предприятий, а также предприятий, осуществляющие свою деятельность по обслуживанию потребностей компании-разработчика месторождения и его персонала (организация перевозок, питания, спец. одежды и т.д.)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Создание – 1000 рабочих мест</a:t>
                      </a: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Организация профессиональной подготовки кадров и обучение, с последующим трудоустройством на предприятие.</a:t>
                      </a:r>
                    </a:p>
                  </a:txBody>
                  <a:tcPr marL="90012" marR="90012" marT="90000" marB="900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172648"/>
              </p:ext>
            </p:extLst>
          </p:nvPr>
        </p:nvGraphicFramePr>
        <p:xfrm>
          <a:off x="52388" y="3498321"/>
          <a:ext cx="5411787" cy="2530530"/>
        </p:xfrm>
        <a:graphic>
          <a:graphicData uri="http://schemas.openxmlformats.org/drawingml/2006/table">
            <a:tbl>
              <a:tblPr/>
              <a:tblGrid>
                <a:gridCol w="3467169"/>
                <a:gridCol w="1025104"/>
                <a:gridCol w="919514"/>
              </a:tblGrid>
              <a:tr h="312520"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За весь период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эксплуатации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В среднем за год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 Итого налоги и отчисления </a:t>
                      </a:r>
                      <a:r>
                        <a:rPr lang="ru-RU" sz="1000" b="1" i="0" u="none" strike="noStrike" dirty="0">
                          <a:effectLst/>
                          <a:latin typeface="Arial" panose="020B0604020202020204" pitchFamily="34" charset="0"/>
                        </a:rPr>
                        <a:t>в бюджет КР</a:t>
                      </a:r>
                    </a:p>
                  </a:txBody>
                  <a:tcPr marL="7623" marR="7623" marT="7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14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21 315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14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926.7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148"/>
                    </a:solidFill>
                  </a:tcPr>
                </a:tc>
              </a:tr>
              <a:tr h="1905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Arial" panose="020B0604020202020204" pitchFamily="34" charset="0"/>
                        </a:rPr>
                        <a:t>          в том числе в бюджет КР</a:t>
                      </a:r>
                    </a:p>
                  </a:txBody>
                  <a:tcPr marL="7623" marR="7623" marT="7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17 401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756.6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905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Налоги с зарплат и отчисления в СФ (30% от OPEX)</a:t>
                      </a:r>
                    </a:p>
                  </a:txBody>
                  <a:tcPr marL="7623" marR="7623" marT="7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8 764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381.1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Роялти, млн. </a:t>
                      </a:r>
                      <a:r>
                        <a:rPr lang="ru-RU" sz="1000" b="0" i="0" u="none" strike="noStrike" dirty="0" err="1" smtClean="0">
                          <a:effectLst/>
                          <a:latin typeface="Arial" panose="020B0604020202020204" pitchFamily="34" charset="0"/>
                        </a:rPr>
                        <a:t>кыргызских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сом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1 753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76.2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Налог с продаж, млн. </a:t>
                      </a:r>
                      <a:r>
                        <a:rPr lang="ru-RU" sz="1000" b="0" i="0" u="none" strike="noStrike" dirty="0" err="1" smtClean="0">
                          <a:effectLst/>
                          <a:latin typeface="Arial" panose="020B0604020202020204" pitchFamily="34" charset="0"/>
                        </a:rPr>
                        <a:t>кыргызских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сом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1 753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76.2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Налог на доход горно-добывающего предприятия (от выручки), млн. </a:t>
                      </a:r>
                      <a:r>
                        <a:rPr lang="ru-RU" sz="1000" b="0" i="0" u="none" strike="noStrike" dirty="0" err="1" smtClean="0">
                          <a:effectLst/>
                          <a:latin typeface="Arial" panose="020B0604020202020204" pitchFamily="34" charset="0"/>
                        </a:rPr>
                        <a:t>кыргызских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сом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5 130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223.1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</a:t>
                      </a:r>
                      <a:r>
                        <a:rPr lang="ru-RU" sz="1000" b="1" i="0" u="none" strike="noStrike" dirty="0">
                          <a:effectLst/>
                          <a:latin typeface="Arial" panose="020B0604020202020204" pitchFamily="34" charset="0"/>
                        </a:rPr>
                        <a:t>в том числе в местный бюджет</a:t>
                      </a:r>
                    </a:p>
                  </a:txBody>
                  <a:tcPr marL="7623" marR="7623" marT="7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3 914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170.2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1905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Налог на имущество (местный), млн. </a:t>
                      </a:r>
                      <a:r>
                        <a:rPr lang="ru-RU" sz="1000" b="0" i="0" u="none" strike="noStrike" dirty="0" err="1" smtClean="0">
                          <a:effectLst/>
                          <a:latin typeface="Arial" panose="020B0604020202020204" pitchFamily="34" charset="0"/>
                        </a:rPr>
                        <a:t>кыргызских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сом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</a:t>
                      </a:r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5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Налог на землю (местный), млн. </a:t>
                      </a:r>
                      <a:r>
                        <a:rPr lang="ru-RU" sz="1000" b="0" i="0" u="none" strike="noStrike" dirty="0" err="1" smtClean="0">
                          <a:effectLst/>
                          <a:latin typeface="Arial" panose="020B0604020202020204" pitchFamily="34" charset="0"/>
                        </a:rPr>
                        <a:t>кыргызских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сом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1.</a:t>
                      </a:r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5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Отчисления на развитие и содержание инфраструктуры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227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.3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5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Фонд благосостояния, млн. </a:t>
                      </a:r>
                      <a:r>
                        <a:rPr lang="ru-RU" sz="1000" b="0" i="0" u="none" strike="noStrike" dirty="0" err="1" smtClean="0">
                          <a:effectLst/>
                          <a:latin typeface="Arial" panose="020B0604020202020204" pitchFamily="34" charset="0"/>
                        </a:rPr>
                        <a:t>кыргызских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сом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6.1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635" name="AutoShape 9"/>
          <p:cNvSpPr>
            <a:spLocks noChangeArrowheads="1"/>
          </p:cNvSpPr>
          <p:nvPr/>
        </p:nvSpPr>
        <p:spPr bwMode="gray">
          <a:xfrm>
            <a:off x="46038" y="3168650"/>
            <a:ext cx="5411787" cy="320675"/>
          </a:xfrm>
          <a:prstGeom prst="homePlate">
            <a:avLst>
              <a:gd name="adj" fmla="val 0"/>
            </a:avLst>
          </a:prstGeom>
          <a:solidFill>
            <a:srgbClr val="284B37"/>
          </a:solidFill>
          <a:ln w="3175" algn="ctr">
            <a:noFill/>
            <a:miter lim="800000"/>
            <a:headEnd/>
            <a:tailEnd/>
          </a:ln>
        </p:spPr>
        <p:txBody>
          <a:bodyPr lIns="91126" tIns="45567" rIns="91126" bIns="45567" anchor="ctr"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ru-RU" altLang="ru-RU" sz="1100" b="1" dirty="0">
                <a:solidFill>
                  <a:schemeClr val="bg1"/>
                </a:solidFill>
              </a:rPr>
              <a:t>Налоги и отчисления в бюджет за весь срок эксплуатации </a:t>
            </a:r>
          </a:p>
          <a:p>
            <a:pPr eaLnBrk="1" hangingPunct="1">
              <a:spcAft>
                <a:spcPct val="20000"/>
              </a:spcAft>
            </a:pPr>
            <a:r>
              <a:rPr lang="ru-RU" altLang="ru-RU" sz="1100" dirty="0">
                <a:solidFill>
                  <a:schemeClr val="bg1"/>
                </a:solidFill>
              </a:rPr>
              <a:t>млн. </a:t>
            </a:r>
            <a:r>
              <a:rPr lang="ru-RU" altLang="ru-RU" sz="1100" dirty="0" err="1">
                <a:solidFill>
                  <a:schemeClr val="bg1"/>
                </a:solidFill>
              </a:rPr>
              <a:t>К_сом</a:t>
            </a:r>
            <a:endParaRPr lang="en-US" altLang="ru-RU" sz="1100" i="1" dirty="0">
              <a:solidFill>
                <a:schemeClr val="bg1"/>
              </a:solidFill>
            </a:endParaRPr>
          </a:p>
        </p:txBody>
      </p:sp>
      <p:sp>
        <p:nvSpPr>
          <p:cNvPr id="24637" name="AutoShape 9"/>
          <p:cNvSpPr>
            <a:spLocks noChangeArrowheads="1"/>
          </p:cNvSpPr>
          <p:nvPr/>
        </p:nvSpPr>
        <p:spPr bwMode="gray">
          <a:xfrm>
            <a:off x="5600584" y="3188313"/>
            <a:ext cx="4271963" cy="320675"/>
          </a:xfrm>
          <a:prstGeom prst="homePlate">
            <a:avLst>
              <a:gd name="adj" fmla="val 0"/>
            </a:avLst>
          </a:prstGeom>
          <a:solidFill>
            <a:srgbClr val="284B37"/>
          </a:solidFill>
          <a:ln w="3175" algn="ctr">
            <a:noFill/>
            <a:miter lim="800000"/>
            <a:headEnd/>
            <a:tailEnd/>
          </a:ln>
        </p:spPr>
        <p:txBody>
          <a:bodyPr lIns="91126" tIns="45567" rIns="91126" bIns="45567" anchor="ctr"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ru-RU" altLang="ru-RU" sz="1100" b="1" dirty="0">
                <a:solidFill>
                  <a:srgbClr val="F8F8F8"/>
                </a:solidFill>
              </a:rPr>
              <a:t>Изменение объема налогов и отчислений при колебании цен на </a:t>
            </a:r>
            <a:r>
              <a:rPr lang="ru-RU" altLang="ru-RU" sz="1100" b="1" dirty="0" smtClean="0">
                <a:solidFill>
                  <a:srgbClr val="F8F8F8"/>
                </a:solidFill>
              </a:rPr>
              <a:t>золото, </a:t>
            </a:r>
            <a:r>
              <a:rPr lang="ru-RU" altLang="ru-RU" sz="1100" dirty="0" smtClean="0">
                <a:solidFill>
                  <a:srgbClr val="F8F8F8"/>
                </a:solidFill>
              </a:rPr>
              <a:t>млн</a:t>
            </a:r>
            <a:r>
              <a:rPr lang="ru-RU" altLang="ru-RU" sz="1100" dirty="0">
                <a:solidFill>
                  <a:srgbClr val="F8F8F8"/>
                </a:solidFill>
              </a:rPr>
              <a:t>. долл.</a:t>
            </a:r>
            <a:endParaRPr lang="en-US" altLang="ru-RU" sz="1100" i="1" dirty="0">
              <a:solidFill>
                <a:srgbClr val="F8F8F8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434559"/>
              </p:ext>
            </p:extLst>
          </p:nvPr>
        </p:nvGraphicFramePr>
        <p:xfrm>
          <a:off x="5600699" y="3717032"/>
          <a:ext cx="4271963" cy="209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2751931" y="6237312"/>
            <a:ext cx="4349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 smtClean="0"/>
              <a:t>Генеральный директор  </a:t>
            </a:r>
          </a:p>
          <a:p>
            <a:pPr eaLnBrk="1" hangingPunct="1"/>
            <a:r>
              <a:rPr lang="ru-RU" altLang="ru-RU" sz="1200" dirty="0" smtClean="0"/>
              <a:t>ОАО «Восток-</a:t>
            </a:r>
            <a:r>
              <a:rPr lang="ru-RU" altLang="ru-RU" sz="1200" dirty="0" err="1" smtClean="0"/>
              <a:t>геолдобыча</a:t>
            </a:r>
            <a:r>
              <a:rPr lang="ru-RU" altLang="ru-RU" sz="1200" dirty="0" smtClean="0"/>
              <a:t>»_______________Бажаев Э.Н.</a:t>
            </a:r>
            <a:endParaRPr lang="ru-RU" alt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/>
          </p:cNvSpPr>
          <p:nvPr/>
        </p:nvSpPr>
        <p:spPr bwMode="gray">
          <a:xfrm>
            <a:off x="315913" y="95250"/>
            <a:ext cx="68627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Геологическое строение месторождения</a:t>
            </a:r>
          </a:p>
        </p:txBody>
      </p:sp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6350" y="765175"/>
            <a:ext cx="9843194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700" indent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ct val="40000"/>
              </a:spcAft>
              <a:buClr>
                <a:srgbClr val="BB680D"/>
              </a:buClr>
            </a:pPr>
            <a:r>
              <a:rPr lang="ru-RU" altLang="ru-RU" sz="1200" dirty="0"/>
              <a:t>Площадь месторождения на 60-70% сложена кварцевыми диоритами краевой фракции </a:t>
            </a:r>
            <a:r>
              <a:rPr lang="ru-RU" altLang="ru-RU" sz="1200" dirty="0" err="1"/>
              <a:t>Чичкано-Колбинского</a:t>
            </a:r>
            <a:r>
              <a:rPr lang="ru-RU" altLang="ru-RU" sz="1200" dirty="0"/>
              <a:t> батолита, среди которых заключены небольшие блоки и </a:t>
            </a:r>
            <a:r>
              <a:rPr lang="ru-RU" altLang="ru-RU" sz="1200" dirty="0" err="1"/>
              <a:t>ксенолитоподобные</a:t>
            </a:r>
            <a:r>
              <a:rPr lang="ru-RU" altLang="ru-RU" sz="1200" dirty="0"/>
              <a:t> обособления интенсивно дислоцированных и метаморфизованных отложений </a:t>
            </a:r>
            <a:r>
              <a:rPr lang="ru-RU" altLang="ru-RU" sz="1200" dirty="0" err="1"/>
              <a:t>ортотауской</a:t>
            </a:r>
            <a:r>
              <a:rPr lang="ru-RU" altLang="ru-RU" sz="1200" dirty="0"/>
              <a:t>  свиты, представленных кварцево-роговообманковыми и кварцево-</a:t>
            </a:r>
            <a:r>
              <a:rPr lang="ru-RU" altLang="ru-RU" sz="1200" dirty="0" err="1"/>
              <a:t>пироксено</a:t>
            </a:r>
            <a:r>
              <a:rPr lang="ru-RU" altLang="ru-RU" sz="1200" dirty="0"/>
              <a:t>-полевошпатовыми парагнейсами, мигматитами, кварцево-слюдяными сланцами и доломитовыми мраморами. Диориты и образования </a:t>
            </a:r>
            <a:r>
              <a:rPr lang="ru-RU" altLang="ru-RU" sz="1200" dirty="0" err="1"/>
              <a:t>ортотауской</a:t>
            </a:r>
            <a:r>
              <a:rPr lang="ru-RU" altLang="ru-RU" sz="1200" dirty="0"/>
              <a:t> свиты прорваны дайками и жилами аплитов, кварцевых порфиров, </a:t>
            </a:r>
            <a:r>
              <a:rPr lang="ru-RU" altLang="ru-RU" sz="1200" dirty="0" err="1"/>
              <a:t>спессартитов</a:t>
            </a:r>
            <a:r>
              <a:rPr lang="ru-RU" altLang="ru-RU" sz="1200" dirty="0"/>
              <a:t>, базальтовых порфиритов, пересекаются жилами и прожилками золотоносного кварца и многочисленными зонами дробления и гидротермального изменения пород, содержащими сульфидную минерализацию.</a:t>
            </a:r>
            <a:endParaRPr lang="en-US" altLang="ru-RU" sz="1200" dirty="0"/>
          </a:p>
          <a:p>
            <a:pPr algn="just" eaLnBrk="1" hangingPunct="1">
              <a:spcAft>
                <a:spcPct val="40000"/>
              </a:spcAft>
              <a:buClr>
                <a:srgbClr val="BB680D"/>
              </a:buClr>
            </a:pPr>
            <a:r>
              <a:rPr lang="ru-RU" altLang="ru-RU" sz="1200" dirty="0"/>
              <a:t>Площадь месторождения на юге непосредственно примыкает к зоне </a:t>
            </a:r>
            <a:r>
              <a:rPr lang="ru-RU" altLang="ru-RU" sz="1200" dirty="0" err="1"/>
              <a:t>Ичкелетау-Сусамырского</a:t>
            </a:r>
            <a:r>
              <a:rPr lang="ru-RU" altLang="ru-RU" sz="1200" dirty="0"/>
              <a:t> разлома, где описанные выше породы тектонически контактируют с туфами андезитовых порфиритов </a:t>
            </a:r>
            <a:r>
              <a:rPr lang="ru-RU" altLang="ru-RU" sz="1200" dirty="0" err="1"/>
              <a:t>сусамырской</a:t>
            </a:r>
            <a:r>
              <a:rPr lang="ru-RU" altLang="ru-RU" sz="1200" dirty="0"/>
              <a:t> свиты и красноцветными алевролитами </a:t>
            </a:r>
            <a:r>
              <a:rPr lang="ru-RU" altLang="ru-RU" sz="1200" dirty="0" err="1"/>
              <a:t>ирибулакской</a:t>
            </a:r>
            <a:r>
              <a:rPr lang="ru-RU" altLang="ru-RU" sz="1200" dirty="0"/>
              <a:t> свиты, выполняющими шовный грабен этого регионального нарушения. </a:t>
            </a:r>
            <a:r>
              <a:rPr lang="ru-RU" altLang="ru-RU" sz="1200" dirty="0" err="1"/>
              <a:t>Дайковых</a:t>
            </a:r>
            <a:r>
              <a:rPr lang="ru-RU" altLang="ru-RU" sz="1200" dirty="0"/>
              <a:t> образований в туфах и алевролитах шовной зоны не встречено, но признаки золотого </a:t>
            </a:r>
            <a:r>
              <a:rPr lang="ru-RU" altLang="ru-RU" sz="1200" dirty="0" err="1"/>
              <a:t>оруденения</a:t>
            </a:r>
            <a:r>
              <a:rPr lang="ru-RU" altLang="ru-RU" sz="1200" dirty="0"/>
              <a:t> в кварцевых прожилках и зонах </a:t>
            </a:r>
            <a:r>
              <a:rPr lang="ru-RU" altLang="ru-RU" sz="1200" dirty="0" err="1"/>
              <a:t>окварцевания</a:t>
            </a:r>
            <a:r>
              <a:rPr lang="ru-RU" altLang="ru-RU" sz="1200" dirty="0"/>
              <a:t> отмечаются.</a:t>
            </a:r>
            <a:endParaRPr lang="en-US" altLang="ru-RU" sz="1200" dirty="0"/>
          </a:p>
          <a:p>
            <a:pPr algn="just" eaLnBrk="1" hangingPunct="1">
              <a:spcAft>
                <a:spcPct val="40000"/>
              </a:spcAft>
              <a:buClr>
                <a:srgbClr val="BB680D"/>
              </a:buClr>
            </a:pPr>
            <a:r>
              <a:rPr lang="ru-RU" altLang="ru-RU" sz="1200" dirty="0"/>
              <a:t>Основные разрывы на месторождении и рудном поле по всем признакам оперяют зону </a:t>
            </a:r>
            <a:r>
              <a:rPr lang="ru-RU" altLang="ru-RU" sz="1200" dirty="0" err="1"/>
              <a:t>Ичкелетау-Сусамырского</a:t>
            </a:r>
            <a:r>
              <a:rPr lang="ru-RU" altLang="ru-RU" sz="1200" dirty="0"/>
              <a:t> разлома и имеют в большинстве случаев северо-западное (300-320°) простирание. Амплитуды смещения, как правило, не превосходят нескольких десятков метров.</a:t>
            </a:r>
            <a:endParaRPr lang="en-US" altLang="ru-RU" sz="1200" dirty="0"/>
          </a:p>
          <a:p>
            <a:pPr algn="just" eaLnBrk="1" hangingPunct="1">
              <a:spcAft>
                <a:spcPct val="40000"/>
              </a:spcAft>
              <a:buClr>
                <a:srgbClr val="BB680D"/>
              </a:buClr>
            </a:pPr>
            <a:r>
              <a:rPr lang="ru-RU" altLang="ru-RU" sz="1200" dirty="0" err="1"/>
              <a:t>Джеруй</a:t>
            </a:r>
            <a:r>
              <a:rPr lang="ru-RU" altLang="ru-RU" sz="1200" dirty="0"/>
              <a:t> относится к числу месторождений золотокварцевой формации</a:t>
            </a:r>
            <a:r>
              <a:rPr lang="en-US" altLang="ru-RU" sz="1200" dirty="0"/>
              <a:t>.</a:t>
            </a:r>
            <a:r>
              <a:rPr lang="ru-RU" altLang="ru-RU" sz="1200" dirty="0"/>
              <a:t> Золото приурочено к </a:t>
            </a:r>
            <a:r>
              <a:rPr lang="ru-RU" altLang="ru-RU" sz="1200" dirty="0" err="1"/>
              <a:t>малосульфидным</a:t>
            </a:r>
            <a:r>
              <a:rPr lang="ru-RU" altLang="ru-RU" sz="1200" dirty="0"/>
              <a:t> жилам, прожилкам и зонам метасоматического </a:t>
            </a:r>
            <a:r>
              <a:rPr lang="ru-RU" altLang="ru-RU" sz="1200" dirty="0" err="1"/>
              <a:t>окварцевания</a:t>
            </a:r>
            <a:r>
              <a:rPr lang="ru-RU" altLang="ru-RU" sz="1200" dirty="0"/>
              <a:t>. Кварц однородный, мелко- и тонкозернистый до </a:t>
            </a:r>
            <a:r>
              <a:rPr lang="ru-RU" altLang="ru-RU" sz="1200" dirty="0" err="1"/>
              <a:t>халцедоновидного</a:t>
            </a:r>
            <a:r>
              <a:rPr lang="ru-RU" altLang="ru-RU" sz="1200" dirty="0"/>
              <a:t>; цвет его светло-серый и серый. Основная масса кварцевых прожилков и жил имеет северо-западное  и </a:t>
            </a:r>
            <a:r>
              <a:rPr lang="ru-RU" altLang="ru-RU" sz="1200" dirty="0" err="1"/>
              <a:t>субмеридиональное</a:t>
            </a:r>
            <a:r>
              <a:rPr lang="ru-RU" altLang="ru-RU" sz="1200" dirty="0"/>
              <a:t> простирание при юго-западном и западном падении под углами 50-70°.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004277"/>
              </p:ext>
            </p:extLst>
          </p:nvPr>
        </p:nvGraphicFramePr>
        <p:xfrm>
          <a:off x="171450" y="4509120"/>
          <a:ext cx="9703450" cy="1474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Лист" r:id="rId3" imgW="19446330" imgH="2949048" progId="Excel.Sheet.12">
                  <p:embed/>
                </p:oleObj>
              </mc:Choice>
              <mc:Fallback>
                <p:oleObj name="Лист" r:id="rId3" imgW="19446330" imgH="29490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450" y="4509120"/>
                        <a:ext cx="9703450" cy="1474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/>
          </p:cNvSpPr>
          <p:nvPr/>
        </p:nvSpPr>
        <p:spPr bwMode="gray">
          <a:xfrm>
            <a:off x="315913" y="95250"/>
            <a:ext cx="68627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Геологическое строение месторождения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44616" y="1484784"/>
            <a:ext cx="4376936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ru-RU" sz="1200" dirty="0"/>
              <a:t>Методика картирования и изучения купольно-кольцевых структур при поисках месторождений полезных, связанных с вулканизмом и интрузивным </a:t>
            </a:r>
            <a:r>
              <a:rPr lang="ru-RU" sz="1200" dirty="0" err="1"/>
              <a:t>магматизмом</a:t>
            </a:r>
            <a:endParaRPr lang="ru-RU" sz="1200" dirty="0"/>
          </a:p>
          <a:p>
            <a:pPr marL="228600" lvl="0" indent="-228600" algn="just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ru-RU" sz="1200" dirty="0"/>
              <a:t>Методика биогеохимической съемки и метод анализа сверхтонких фракций (МАСФ)</a:t>
            </a:r>
          </a:p>
          <a:p>
            <a:pPr marL="228600" lvl="0" indent="-228600" algn="just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ru-RU" sz="1200" dirty="0"/>
              <a:t>Геологоразведочное бурение с обратной циркуляцией воздуха и выносом шлама (RC)</a:t>
            </a:r>
          </a:p>
          <a:p>
            <a:pPr marL="228600" lvl="0" indent="-228600" algn="just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ru-RU" sz="1200" dirty="0"/>
              <a:t>Применение экспресс анализаторов в полевых условиях</a:t>
            </a:r>
          </a:p>
          <a:p>
            <a:pPr marL="228600" lvl="0" indent="-228600" algn="just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ru-RU" sz="1200" dirty="0"/>
              <a:t>Использование современного программного обеспечения при ведении геологоразведочных и добычных работ</a:t>
            </a:r>
          </a:p>
          <a:p>
            <a:pPr marL="228600" lvl="0" indent="-228600" algn="just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ru-RU" sz="1200" dirty="0"/>
              <a:t>Применение </a:t>
            </a:r>
            <a:r>
              <a:rPr lang="ru-RU" sz="1200" dirty="0" err="1"/>
              <a:t>пакерных</a:t>
            </a:r>
            <a:r>
              <a:rPr lang="ru-RU" sz="1200" dirty="0"/>
              <a:t> гидрогеологических исследований с датчиками давления</a:t>
            </a:r>
          </a:p>
          <a:p>
            <a:pPr marL="228600" lvl="0" indent="-228600" algn="just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ru-RU" sz="1200" dirty="0"/>
              <a:t>Применение современных методов оценки стабильности горного массива – </a:t>
            </a:r>
            <a:r>
              <a:rPr lang="ru-RU" sz="1200" dirty="0" err="1"/>
              <a:t>геомеханическое</a:t>
            </a:r>
            <a:r>
              <a:rPr lang="ru-RU" sz="1200" dirty="0"/>
              <a:t> бурение скважин с отбором образцов на лабораторные испытания</a:t>
            </a:r>
          </a:p>
          <a:p>
            <a:pPr marL="228600" lvl="0" indent="-228600" algn="just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ru-RU" sz="1200" dirty="0"/>
              <a:t>Контроль качества аналитических работ (QA/QC)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45088" y="746120"/>
            <a:ext cx="4160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комплекс мер по применению современных технологий разведки месторождений полезных ископаемых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04528" y="960983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36976" y="3438867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Б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784648" y="3789040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</a:t>
            </a:r>
            <a:endParaRPr lang="ru-RU" sz="14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71450" y="879103"/>
            <a:ext cx="5469826" cy="4957861"/>
            <a:chOff x="171450" y="879103"/>
            <a:chExt cx="5469826" cy="495786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71450" y="879103"/>
              <a:ext cx="5469826" cy="4957861"/>
              <a:chOff x="171450" y="879103"/>
              <a:chExt cx="5469826" cy="4957861"/>
            </a:xfrm>
          </p:grpSpPr>
          <p:pic>
            <p:nvPicPr>
              <p:cNvPr id="8196" name="Picture 10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59" t="23647" r="17564" b="15852"/>
              <a:stretch>
                <a:fillRect/>
              </a:stretch>
            </p:blipFill>
            <p:spPr bwMode="auto">
              <a:xfrm>
                <a:off x="315911" y="908720"/>
                <a:ext cx="5132388" cy="28543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8197" name="Picture 12" descr="C:\Users\chidzhiev\Pictures\Новый рисунок (2)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0082" y="3867942"/>
                <a:ext cx="3727077" cy="196902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98" name="Picture 1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077" t="58333" r="37189" b="26459"/>
              <a:stretch>
                <a:fillRect/>
              </a:stretch>
            </p:blipFill>
            <p:spPr bwMode="auto">
              <a:xfrm>
                <a:off x="171450" y="4815178"/>
                <a:ext cx="2209800" cy="9763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2897021" y="3812893"/>
                <a:ext cx="17281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/>
                  <a:t>Разрез по линии АБ</a:t>
                </a:r>
                <a:endParaRPr lang="ru-RU" sz="12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633809" y="879103"/>
                <a:ext cx="20074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smtClean="0"/>
                  <a:t>Геологическая схема месторождения </a:t>
                </a:r>
                <a:r>
                  <a:rPr lang="ru-RU" sz="1200" dirty="0" err="1" smtClean="0"/>
                  <a:t>Джеруй</a:t>
                </a:r>
                <a:endParaRPr lang="ru-RU" sz="1200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5241032" y="5065439"/>
              <a:ext cx="288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Б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7639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/>
          </p:cNvSpPr>
          <p:nvPr/>
        </p:nvSpPr>
        <p:spPr bwMode="gray">
          <a:xfrm>
            <a:off x="315913" y="95250"/>
            <a:ext cx="93170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Ресурсная модель месторождения и запасы</a:t>
            </a:r>
          </a:p>
        </p:txBody>
      </p:sp>
      <p:pic>
        <p:nvPicPr>
          <p:cNvPr id="921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5" t="7124" r="14381" b="5753"/>
          <a:stretch>
            <a:fillRect/>
          </a:stretch>
        </p:blipFill>
        <p:spPr bwMode="auto">
          <a:xfrm>
            <a:off x="1565275" y="860425"/>
            <a:ext cx="6819900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22438" y="4797425"/>
          <a:ext cx="6505574" cy="1143000"/>
        </p:xfrm>
        <a:graphic>
          <a:graphicData uri="http://schemas.openxmlformats.org/drawingml/2006/table">
            <a:tbl>
              <a:tblPr/>
              <a:tblGrid>
                <a:gridCol w="902155"/>
                <a:gridCol w="616676"/>
                <a:gridCol w="1156394"/>
                <a:gridCol w="1156394"/>
                <a:gridCol w="990542"/>
                <a:gridCol w="1073849"/>
                <a:gridCol w="609564"/>
              </a:tblGrid>
              <a:tr h="137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ед. изм.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балансовые С1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балансовые С2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С1+С2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забалансовые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металл (</a:t>
                      </a:r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Au)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кг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75 141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5 774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80 915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16 161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97 076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в том числе для ОГР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металл (</a:t>
                      </a:r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Au)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кг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27606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497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28 103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5 858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33 961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в том числе для ПГР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металл (</a:t>
                      </a:r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Au)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кг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47535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5277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Arial" panose="020B0604020202020204" pitchFamily="34" charset="0"/>
                        </a:rPr>
                        <a:t>52 812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10 303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63 115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/>
          </p:cNvSpPr>
          <p:nvPr/>
        </p:nvSpPr>
        <p:spPr bwMode="gray">
          <a:xfrm>
            <a:off x="315913" y="95250"/>
            <a:ext cx="68627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Горная часть</a:t>
            </a:r>
          </a:p>
        </p:txBody>
      </p:sp>
      <p:graphicFrame>
        <p:nvGraphicFramePr>
          <p:cNvPr id="71683" name="Group 3"/>
          <p:cNvGraphicFramePr>
            <a:graphicFrameLocks noGrp="1"/>
          </p:cNvGraphicFramePr>
          <p:nvPr/>
        </p:nvGraphicFramePr>
        <p:xfrm>
          <a:off x="200025" y="898525"/>
          <a:ext cx="9505950" cy="1452563"/>
        </p:xfrm>
        <a:graphic>
          <a:graphicData uri="http://schemas.openxmlformats.org/drawingml/2006/table">
            <a:tbl>
              <a:tblPr/>
              <a:tblGrid>
                <a:gridCol w="9505950"/>
              </a:tblGrid>
              <a:tr h="1452563">
                <a:tc>
                  <a:txBody>
                    <a:bodyPr/>
                    <a:lstStyle/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B680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Месторождение «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Джеруй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 является месторождением нагорного типа и представлено массивным, крутопадающим рудным телом (штокверком). Для таких месторождений характерно применение комбинированного способа отработки. Верхняя часть залежи разрабатывается открытым способом, а нижняя часть – подземным. Предлагается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основную массу руды отработать подземным способом </a:t>
                      </a:r>
                      <a:r>
                        <a:rPr lang="ru-RU" sz="1200" b="1" i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(инновация 1)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B680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Карьер эксплуатируется до момента ввода в эксплуатацию подземного рудника (5 лет). Система разработки на месторождении – транспортная. Вскрытие верхних горизонтов производится путем проведения внешних полу-траншей на косогорах. </a:t>
                      </a:r>
                    </a:p>
                  </a:txBody>
                  <a:tcPr marL="90004" marR="90004" marT="90015" marB="900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pic>
        <p:nvPicPr>
          <p:cNvPr id="1024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5" t="13504" r="26012" b="8528"/>
          <a:stretch>
            <a:fillRect/>
          </a:stretch>
        </p:blipFill>
        <p:spPr bwMode="auto">
          <a:xfrm>
            <a:off x="5334000" y="2351088"/>
            <a:ext cx="4364038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200025" y="2351088"/>
          <a:ext cx="5133975" cy="3425825"/>
        </p:xfrm>
        <a:graphic>
          <a:graphicData uri="http://schemas.openxmlformats.org/drawingml/2006/table">
            <a:tbl>
              <a:tblPr/>
              <a:tblGrid>
                <a:gridCol w="5133975"/>
              </a:tblGrid>
              <a:tr h="3425825">
                <a:tc>
                  <a:txBody>
                    <a:bodyPr/>
                    <a:lstStyle/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B680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Благоприятные горно-геологические условия залегания рудного тела позволяют применить систему подземной разработки с принудительным обрушением руды и открытым выработанным пространством. </a:t>
                      </a:r>
                    </a:p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B680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Принятые системы разработки месторождения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позволят обеспечить производительность предприятия по добыче руды на уровне 1 млн. т в год.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</a:p>
                    <a:p>
                      <a:pPr marL="127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B680D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Вскрытие подземных запасов осуществляется спиральным съездом и вентиляционным восстающим. Для целей вентиляции могут быть дополнительно использованы восстановленные геологоразведочные выработки. Восстановленная до эксплуатационного сечения геологоразведочная штольня на горизонте 3,080 м будет являться основной рудо-выдающей на которую по системе рудо и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породо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-спусков горная масса перепускается с вышележащих горизонтов.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03" marR="90003" marT="90011" marB="900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/>
          </p:cNvSpPr>
          <p:nvPr/>
        </p:nvSpPr>
        <p:spPr bwMode="gray">
          <a:xfrm>
            <a:off x="315913" y="95250"/>
            <a:ext cx="68627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Горная часть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883410"/>
              </p:ext>
            </p:extLst>
          </p:nvPr>
        </p:nvGraphicFramePr>
        <p:xfrm>
          <a:off x="1712641" y="4514485"/>
          <a:ext cx="5202362" cy="1015999"/>
        </p:xfrm>
        <a:graphic>
          <a:graphicData uri="http://schemas.openxmlformats.org/drawingml/2006/table">
            <a:tbl>
              <a:tblPr/>
              <a:tblGrid>
                <a:gridCol w="3254469"/>
                <a:gridCol w="929116"/>
                <a:gridCol w="1018777"/>
              </a:tblGrid>
              <a:tr h="2392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Эксплуатационные запасы руды</a:t>
                      </a:r>
                    </a:p>
                  </a:txBody>
                  <a:tcPr marL="7617" marR="7617" marT="7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тыс. тонн</a:t>
                      </a:r>
                    </a:p>
                  </a:txBody>
                  <a:tcPr marL="7617" marR="7617" marT="7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20 738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7" marR="7617" marT="7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Запасы золота</a:t>
                      </a:r>
                    </a:p>
                  </a:txBody>
                  <a:tcPr marL="7617" marR="7617" marT="7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кг</a:t>
                      </a:r>
                    </a:p>
                  </a:txBody>
                  <a:tcPr marL="7617" marR="7617" marT="7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80 715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7" marR="7617" marT="7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Среднее содержание</a:t>
                      </a:r>
                    </a:p>
                  </a:txBody>
                  <a:tcPr marL="7617" marR="7617" marT="7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г/т</a:t>
                      </a:r>
                    </a:p>
                  </a:txBody>
                  <a:tcPr marL="7617" marR="7617" marT="7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3.68</a:t>
                      </a:r>
                    </a:p>
                  </a:txBody>
                  <a:tcPr marL="7617" marR="7617" marT="7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39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Производительность на добыче</a:t>
                      </a:r>
                    </a:p>
                  </a:txBody>
                  <a:tcPr marL="7617" marR="7617" marT="7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тыс. тонн</a:t>
                      </a:r>
                    </a:p>
                  </a:txBody>
                  <a:tcPr marL="7617" marR="7617" marT="7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1 000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7" marR="7617" marT="7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Ежегодная добыча </a:t>
                      </a:r>
                      <a:r>
                        <a:rPr lang="ru-RU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золота (от-до)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7" marR="7617" marT="76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" panose="020B0604020202020204" pitchFamily="34" charset="0"/>
                        </a:rPr>
                        <a:t>кг</a:t>
                      </a:r>
                    </a:p>
                  </a:txBody>
                  <a:tcPr marL="7617" marR="7617" marT="7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2 820 - 4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680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7" marR="7617" marT="76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t="6418" r="2173" b="27001"/>
          <a:stretch/>
        </p:blipFill>
        <p:spPr>
          <a:xfrm>
            <a:off x="175311" y="997661"/>
            <a:ext cx="8009052" cy="3367443"/>
          </a:xfrm>
          <a:prstGeom prst="rect">
            <a:avLst/>
          </a:prstGeom>
        </p:spPr>
      </p:pic>
      <p:pic>
        <p:nvPicPr>
          <p:cNvPr id="9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88" y="836712"/>
            <a:ext cx="404336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2"/>
          <p:cNvSpPr>
            <a:spLocks noChangeArrowheads="1"/>
          </p:cNvSpPr>
          <p:nvPr/>
        </p:nvSpPr>
        <p:spPr bwMode="auto">
          <a:xfrm>
            <a:off x="6537177" y="2995712"/>
            <a:ext cx="3251274" cy="83185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>
                <a:latin typeface="Times New Roman" panose="02020603050405020304" pitchFamily="18" charset="0"/>
              </a:rPr>
              <a:t>Схема подэтажного обрушения с торцевым выпуском из прямоугольных панелей</a:t>
            </a:r>
            <a:endParaRPr lang="en-US" altLang="ru-RU" sz="1200">
              <a:latin typeface="Times New Roman" panose="02020603050405020304" pitchFamily="18" charset="0"/>
            </a:endParaRPr>
          </a:p>
          <a:p>
            <a:pPr algn="ctr"/>
            <a:r>
              <a:rPr lang="ru-RU" altLang="ru-RU" sz="1200">
                <a:latin typeface="Times New Roman" panose="02020603050405020304" pitchFamily="18" charset="0"/>
              </a:rPr>
              <a:t>1 – буро-выпускные штреки; 2 – подэтажные орты; 3 – рудо-перепускной восстающий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/>
          </p:cNvSpPr>
          <p:nvPr/>
        </p:nvSpPr>
        <p:spPr bwMode="gray">
          <a:xfrm>
            <a:off x="315913" y="95250"/>
            <a:ext cx="68627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Обогащение</a:t>
            </a:r>
          </a:p>
        </p:txBody>
      </p:sp>
      <p:graphicFrame>
        <p:nvGraphicFramePr>
          <p:cNvPr id="7168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879384"/>
              </p:ext>
            </p:extLst>
          </p:nvPr>
        </p:nvGraphicFramePr>
        <p:xfrm>
          <a:off x="849313" y="1052513"/>
          <a:ext cx="7920037" cy="4843466"/>
        </p:xfrm>
        <a:graphic>
          <a:graphicData uri="http://schemas.openxmlformats.org/drawingml/2006/table">
            <a:tbl>
              <a:tblPr/>
              <a:tblGrid>
                <a:gridCol w="7920037"/>
              </a:tblGrid>
              <a:tr h="4824759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На основании изучения свойств руды месторождения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Джеруй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предлагается выполнить предварительную сортировку исходной руды с использованием сенсорных технологий </a:t>
                      </a: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(инновация 2)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Предварительной сортировке подвергается дробленая руда крупностью 15-150 мм.  Для этого исходная руда крупностью менее 500 мм направляется на дробление до крупности 120 мм с последующим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грохочением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 В процессе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грохочения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выделяются машинные классы крупностью 60 - 120 мм, 30 - 60 мм, 15 - 30 мм и отсев крупностью менее 15 мм. </a:t>
                      </a: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Предварительная сортировка производится на сенсорных сортировочных машинах.  Порода, выделенная в результате сортировки, складируются в отвал.  </a:t>
                      </a: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Концентрат сортировки (40-50% от исходной руды) направляются на дробление в замкнутом цикле по крупности 3 мм с использованием роллер-пресса </a:t>
                      </a: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(инновация 3)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 Готовый продукт крупностью минус 3 мм направляются на измельчение в шаровых мельницах.</a:t>
                      </a: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Измельченный продукт гидротранспортом </a:t>
                      </a: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(инновация 4)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направляется на одно стадиальное гравитационное обогащение  </a:t>
                      </a: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(инновация 5)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 Хвосты гравитации направляются на классическую схему сорбционного цианирования 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CIP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с переводом золота в раствор его электролиз с получением катодного осадка и последующей плавкой на сплав Доре.  Продукты цианирования после обезвоживания подвергаются промывке с разложением цианида озоном </a:t>
                      </a: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(инновация 6)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, а все сливы обезвоживания и фильтрации циркулируют в замкнутом цикле.</a:t>
                      </a: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Измельченные хвосты после извлечения золота фильтруются и складируются в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хвостохранилище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в твердом виде </a:t>
                      </a: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(инновация 7).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Это сокращает площадь под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хвостохранище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, ликвидирует риски прорыва пульпы, обеспечивает возвращение земель в сельскохозяйственный оборот после отработки месторождения.</a:t>
                      </a: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Срок ввода обогатительной фабрики и хвостохранилища в эксплуатацию 18 месяцев с даты согласования технического проекта на разработку месторождения </a:t>
                      </a:r>
                    </a:p>
                  </a:txBody>
                  <a:tcPr marL="90004" marR="90004" marT="90013" marB="900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/>
          </p:cNvSpPr>
          <p:nvPr/>
        </p:nvSpPr>
        <p:spPr bwMode="gray">
          <a:xfrm>
            <a:off x="315913" y="95250"/>
            <a:ext cx="917416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/>
              <a:t>Обогащение. Технология предварительной сортировки руды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1423988" y="141287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3317" name="Rectangle 9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13318" name="Объект 4"/>
          <p:cNvGraphicFramePr>
            <a:graphicFrameLocks noChangeAspect="1"/>
          </p:cNvGraphicFramePr>
          <p:nvPr/>
        </p:nvGraphicFramePr>
        <p:xfrm>
          <a:off x="1281113" y="836613"/>
          <a:ext cx="6840537" cy="512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" name="Слайд" r:id="rId3" imgW="4480666" imgH="3360551" progId="PowerPoint.Slide.12">
                  <p:embed/>
                </p:oleObj>
              </mc:Choice>
              <mc:Fallback>
                <p:oleObj name="Слайд" r:id="rId3" imgW="4480666" imgH="3360551" progId="PowerPoint.Slide.12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836613"/>
                        <a:ext cx="6840537" cy="5122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h77nO_LUas02rehIFHA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ayFhZcgEu.GuiDUALaW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emydPCC80KUYDnemEiZ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8z5I7XgEaIx7uIQw7G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5sS3TXLjkWHmJBz47llC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6Bpo8bf0SYRccMXpd5E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ayFhZcgEu.GuiDUALaW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emydPCC80KUYDnemEiZl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8z5I7XgEaIx7uIQw7GA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h77nO_LUas02rehIFHA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5sS3TXLjkWHmJBz47llC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6Bpo8bf0SYRccMXpd5Eg"/>
</p:tagLst>
</file>

<file path=ppt/theme/theme1.xml><?xml version="1.0" encoding="utf-8"?>
<a:theme xmlns:a="http://schemas.openxmlformats.org/drawingml/2006/main" name="Шаблон для презентаций Платинум Менеджмент">
  <a:themeElements>
    <a:clrScheme name="Platinum Managment">
      <a:dk1>
        <a:srgbClr val="003300"/>
      </a:dk1>
      <a:lt1>
        <a:srgbClr val="F8F8F8"/>
      </a:lt1>
      <a:dk2>
        <a:srgbClr val="FFFFFF"/>
      </a:dk2>
      <a:lt2>
        <a:srgbClr val="FFFFFF"/>
      </a:lt2>
      <a:accent1>
        <a:srgbClr val="A2A2A2"/>
      </a:accent1>
      <a:accent2>
        <a:srgbClr val="F8F8F8"/>
      </a:accent2>
      <a:accent3>
        <a:srgbClr val="F8F8F8"/>
      </a:accent3>
      <a:accent4>
        <a:srgbClr val="F8F8F8"/>
      </a:accent4>
      <a:accent5>
        <a:srgbClr val="F8F8F8"/>
      </a:accent5>
      <a:accent6>
        <a:srgbClr val="F8F8F8"/>
      </a:accent6>
      <a:hlink>
        <a:srgbClr val="000000"/>
      </a:hlink>
      <a:folHlink>
        <a:srgbClr val="F8F8F8"/>
      </a:folHlink>
    </a:clrScheme>
    <a:fontScheme name="3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для презентаций Платинум Менеджмент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для презентаций Платинум Менеджмент 2">
        <a:dk1>
          <a:srgbClr val="003300"/>
        </a:dk1>
        <a:lt1>
          <a:srgbClr val="F8F8F8"/>
        </a:lt1>
        <a:dk2>
          <a:srgbClr val="FFFFFF"/>
        </a:dk2>
        <a:lt2>
          <a:srgbClr val="FFFFFF"/>
        </a:lt2>
        <a:accent1>
          <a:srgbClr val="EE8716"/>
        </a:accent1>
        <a:accent2>
          <a:srgbClr val="607468"/>
        </a:accent2>
        <a:accent3>
          <a:srgbClr val="FBFBFB"/>
        </a:accent3>
        <a:accent4>
          <a:srgbClr val="002A00"/>
        </a:accent4>
        <a:accent5>
          <a:srgbClr val="F5C3AB"/>
        </a:accent5>
        <a:accent6>
          <a:srgbClr val="56685E"/>
        </a:accent6>
        <a:hlink>
          <a:srgbClr val="65A378"/>
        </a:hlink>
        <a:folHlink>
          <a:srgbClr val="BCB9B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Шаблон для презентаций Платинум Менеджмент 2">
    <a:dk1>
      <a:srgbClr val="003300"/>
    </a:dk1>
    <a:lt1>
      <a:srgbClr val="F8F8F8"/>
    </a:lt1>
    <a:dk2>
      <a:srgbClr val="FFFFFF"/>
    </a:dk2>
    <a:lt2>
      <a:srgbClr val="FFFFFF"/>
    </a:lt2>
    <a:accent1>
      <a:srgbClr val="EE8716"/>
    </a:accent1>
    <a:accent2>
      <a:srgbClr val="607468"/>
    </a:accent2>
    <a:accent3>
      <a:srgbClr val="FBFBFB"/>
    </a:accent3>
    <a:accent4>
      <a:srgbClr val="002A00"/>
    </a:accent4>
    <a:accent5>
      <a:srgbClr val="F5C3AB"/>
    </a:accent5>
    <a:accent6>
      <a:srgbClr val="56685E"/>
    </a:accent6>
    <a:hlink>
      <a:srgbClr val="65A378"/>
    </a:hlink>
    <a:folHlink>
      <a:srgbClr val="BCB9B7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презентаций Платинум Менеджмент</Template>
  <TotalTime>15980</TotalTime>
  <Words>2341</Words>
  <Application>Microsoft Office PowerPoint</Application>
  <PresentationFormat>Лист A4 (210x297 мм)</PresentationFormat>
  <Paragraphs>287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Шаблон для презентаций Платинум Менеджмент</vt:lpstr>
      <vt:lpstr>think-cell Slide</vt:lpstr>
      <vt:lpstr>Лист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Календарный план строительства и ввода в эксплуатацию ЗИФ и хвостохранилища.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Коржавина</dc:creator>
  <cp:lastModifiedBy>Nazgul</cp:lastModifiedBy>
  <cp:revision>1350</cp:revision>
  <cp:lastPrinted>2012-11-02T07:33:28Z</cp:lastPrinted>
  <dcterms:created xsi:type="dcterms:W3CDTF">2011-12-06T12:19:32Z</dcterms:created>
  <dcterms:modified xsi:type="dcterms:W3CDTF">2015-06-02T08:18:08Z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ewDesign">
    <vt:lpwstr>Yes</vt:lpwstr>
  </property>
  <property fmtid="{D5CDD505-2E9C-101B-9397-08002B2CF9AE}" pid="3" name="Output Device">
    <vt:lpwstr>Canon Colorpass 1000</vt:lpwstr>
  </property>
</Properties>
</file>