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70" r:id="rId4"/>
    <p:sldId id="276" r:id="rId5"/>
    <p:sldId id="259" r:id="rId6"/>
    <p:sldId id="260" r:id="rId7"/>
    <p:sldId id="258" r:id="rId8"/>
    <p:sldId id="271" r:id="rId9"/>
    <p:sldId id="261" r:id="rId10"/>
    <p:sldId id="272" r:id="rId11"/>
    <p:sldId id="262" r:id="rId12"/>
    <p:sldId id="263" r:id="rId13"/>
    <p:sldId id="264" r:id="rId14"/>
    <p:sldId id="265" r:id="rId15"/>
    <p:sldId id="266" r:id="rId16"/>
    <p:sldId id="273" r:id="rId17"/>
    <p:sldId id="267" r:id="rId18"/>
    <p:sldId id="268" r:id="rId19"/>
    <p:sldId id="269" r:id="rId20"/>
  </p:sldIdLst>
  <p:sldSz cx="12192000" cy="6858000"/>
  <p:notesSz cx="67945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114" d="100"/>
          <a:sy n="114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3F2D38-3CDB-4B9D-AE2A-182A8BC0F92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58529E-37AB-4A66-BDE5-1DFA4D4A4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7409" y="1632857"/>
            <a:ext cx="9144000" cy="265684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Программа Правительства Кыргызской Республики по развитию частного сектора на 2015-2017 годы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216236"/>
            <a:ext cx="9144000" cy="110143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Бишкек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апреля 2015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37409" y="228746"/>
            <a:ext cx="9144000" cy="12883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«Реформа частного сектора - основа успешного развития экономики»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3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04691"/>
              </p:ext>
            </p:extLst>
          </p:nvPr>
        </p:nvGraphicFramePr>
        <p:xfrm>
          <a:off x="609600" y="1481138"/>
          <a:ext cx="10972800" cy="355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i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Индикатор</a:t>
                      </a:r>
                    </a:p>
                  </a:txBody>
                  <a:tcPr marL="114300" marR="95250" marT="10477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i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Кыргызстан</a:t>
                      </a:r>
                    </a:p>
                  </a:txBody>
                  <a:tcPr marL="114300" marR="95250" marT="10477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i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Европа и Центральная Азия</a:t>
                      </a:r>
                    </a:p>
                  </a:txBody>
                  <a:tcPr marL="114300" marR="95250" marT="10477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i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ОЭСР</a:t>
                      </a:r>
                    </a:p>
                  </a:txBody>
                  <a:tcPr marL="114300" marR="95250" marT="104775" marB="47625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Выплаты (количество)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(часы)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234,3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175,4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прибыть (% прибыли)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и выплаты на зарплату (% прибыли)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налоги (% прибыли)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налоговая ставка (% прибыли)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41,3</a:t>
                      </a:r>
                    </a:p>
                  </a:txBody>
                  <a:tcPr marL="76200" marR="95250" marT="66675" marB="47625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. Налогообложение - 136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Постепенный переход на годовую периодичность выплат по земельному налогу, налогу на имущество;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на квартальную основу предоставления налоговой отчетности по косвенным налогам, при этом будет упрощена форма налоговой отчетности;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рассмотрена возможность объединения налога на имущество и земельного налога;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завершено внедрение системы налоговых проверок на основе рисков;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283" y="274638"/>
            <a:ext cx="11341915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Оптимизация налогового администрирования (1)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налоговой отчетности и возможность оплатить налоги в электронном формате будет доступна по всей территории республики;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удет разработана система мер стимулирования налогоплательщиков для перехода на представление отчетности в электронном формате;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рассмотрена возможность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объединения в налоговую отчетность отчетов, представляемых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Соцфонд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Нацстатком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727" y="266249"/>
            <a:ext cx="113810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Оптимизация налогового администрирования (2)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Передача функции по сбору социальных отчислений в Государственную налоговую службу;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Отмена обязательных отчислений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Фонд оздоровления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трудящихся;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 рассмотрена возможность введения единого подоходного налога на основе подоходного налога и обязательных социальных отчислений, который будет выплачиваться только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Будут разработаны процедуры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предоставлению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налоговых и неналоговых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льгот на основе прозрачных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450" y="274638"/>
            <a:ext cx="1128319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Оптимизация налогового администрирования (3)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Инициация внесения изменений в Трудовой кодекс Кыргызской Республики: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разрешение приема на работу по срочному трудовому договору на все виды работ;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возмещение за сверхурочную и ночную работу, работу в выходные дни на договорных условиях по расценкам выше нормы;</a:t>
            </a: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минимальной суммы выходных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пособий при увольнении.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 рассмотрена возможность усовершенствования трудового законодательства, предоставляющего равные права работодателям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Реформа трудового законодательства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Антимонопольное законодательство будет рассмотрено в комплексе и будут внесены изменения в определения, ведущие к неверному толкованию;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дано ясное определение доминирующему положению с ограниченным количеством критериев для классификации компании;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Будут определены ясные критерии злоупотребления доминирующим положением;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Уполномоченные органы могут предпринять действия только в случае доказанных фактов злоупотребления;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Ценовое регулирование будет применено только к субъектам естественных монополий;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Будут разработаны меры по упрощению и повышению уровня доступа к инженерным коммуникациям (электрическая и тепловая энергия, газ, вода, канализация).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Реформа антимонопольного законодательства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263652"/>
              </p:ext>
            </p:extLst>
          </p:nvPr>
        </p:nvGraphicFramePr>
        <p:xfrm>
          <a:off x="609600" y="1481138"/>
          <a:ext cx="10972800" cy="198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i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Индикатор</a:t>
                      </a:r>
                    </a:p>
                  </a:txBody>
                  <a:tcPr marL="114300" marR="95250" marT="10477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i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Кыргызстан</a:t>
                      </a:r>
                    </a:p>
                  </a:txBody>
                  <a:tcPr marL="114300" marR="95250" marT="10477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i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Европа и Центральная Азия</a:t>
                      </a:r>
                    </a:p>
                  </a:txBody>
                  <a:tcPr marL="114300" marR="95250" marT="10477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i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ОЭСР</a:t>
                      </a:r>
                    </a:p>
                  </a:txBody>
                  <a:tcPr marL="114300" marR="95250" marT="104775" marB="47625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Процедуры (количество)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(дни)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(% дохода на душу населения)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1 872,2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471,1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</a:p>
                  </a:txBody>
                  <a:tcPr marL="76200" marR="95250" marT="66675" marB="47625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0" dirty="0">
                <a:effectLst/>
                <a:latin typeface="Times New Roman" pitchFamily="18" charset="0"/>
                <a:cs typeface="Times New Roman" pitchFamily="18" charset="0"/>
              </a:rPr>
              <a:t>Присоединение к электрическим </a:t>
            </a: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сетям - 168</a:t>
            </a:r>
            <a:endParaRPr lang="ru-RU" sz="32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85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завершено внедрение системы проверок на основе рисков, критерии рисков будут опубликованы для широкого доступа;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рассмотрена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делегирования функции проведения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проверок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частным инспекциям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области контроля безопасности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продукции;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рассмотрен вопрос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введении смягченных правил проверок и упрощенных требований безопасности для отдельных видов компаний, малых и средних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предприятий;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предоставлено право подписи представителям проверяемой компании только согласованного протокола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инициировано внесение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изменений в части предоставления необходимых доказательств о нарушении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безопасности по обращениям граждан.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Реформа системы контроля безопасности продукции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«Одного правительства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«Плата за скорость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«Молчание – знак согласия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«Сначала реализовать, а затем совершенствовать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«Нормативная гильотина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прозрачности;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либерализации.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Горизонтальные реформы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3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Программы развития частного сектора является проведение реформ, направленных на развитие конкурентоспособной бизнес-среды в Кыргызской Республике и улучшение международных рейтингов страны для привлечения прямых инвестиций в экономику.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11271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94526"/>
              </p:ext>
            </p:extLst>
          </p:nvPr>
        </p:nvGraphicFramePr>
        <p:xfrm>
          <a:off x="601211" y="1226454"/>
          <a:ext cx="10972800" cy="5198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57905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ТЕМЫ	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DB 2015 Рейтинг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DB 2014 Рейтинг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в рейтинге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Регистрация предприятий  		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 изменений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разрешений на строительство   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6200" marR="95250" marT="66675" marB="47625" anchor="ctr"/>
                </a:tc>
              </a:tr>
              <a:tr h="480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Присоединение к электрическим сетям   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168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6200" marR="95250" marT="66675" marB="47625" anchor="ctr"/>
                </a:tc>
              </a:tr>
              <a:tr h="37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Регистрация собственности   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 изменений</a:t>
                      </a:r>
                    </a:p>
                  </a:txBody>
                  <a:tcPr marL="76200" marR="95250" marT="66675" marB="47625" anchor="ctr"/>
                </a:tc>
              </a:tr>
              <a:tr h="37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кредитов   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</a:t>
                      </a:r>
                    </a:p>
                  </a:txBody>
                  <a:tcPr marL="76200" marR="95250" marT="66675" marB="47625" anchor="ctr"/>
                </a:tc>
              </a:tr>
              <a:tr h="37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миноритарных инвесторов   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 изменений</a:t>
                      </a:r>
                    </a:p>
                  </a:txBody>
                  <a:tcPr marL="76200" marR="95250" marT="66675" marB="47625" anchor="ctr"/>
                </a:tc>
              </a:tr>
              <a:tr h="37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Налогообложение   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</a:t>
                      </a:r>
                    </a:p>
                  </a:txBody>
                  <a:tcPr marL="76200" marR="95250" marT="66675" marB="47625" anchor="ctr"/>
                </a:tc>
              </a:tr>
              <a:tr h="37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торговля   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76200" marR="95250" marT="66675" marB="47625" anchor="ctr"/>
                </a:tc>
              </a:tr>
              <a:tr h="37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исполнения контрактов   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6200" marR="95250" marT="66675" marB="47625" anchor="ctr"/>
                </a:tc>
              </a:tr>
              <a:tr h="65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Разрешение неплатежеспособности  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0" marR="95250" marT="66675" marB="47625" anchor="ctr"/>
                </a:tc>
              </a:tr>
              <a:tr h="31420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Позиция</a:t>
                      </a:r>
                      <a:r>
                        <a:rPr lang="ru-RU" sz="1200" baseline="0" dirty="0" smtClean="0"/>
                        <a:t> Кыргызстана</a:t>
                      </a:r>
                      <a:endParaRPr lang="ru-RU" sz="1200" dirty="0"/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0" marR="95250" marT="66675" marB="47625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1.Рейтинг «Введение бизнеса 2015» - 102,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33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Кыргызстан и другие страны в отчете «Ведение бизнеса 2015»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684" y="1442789"/>
            <a:ext cx="8909109" cy="5205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70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Политика небольших и последовательных шагов с возможностью корректировки промежуточных результатов;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 соответствия для новых реформ, внимание будет сосредоточено на тех сферах, которые уже начали реформироваться;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упрощения - регулирование предпринимательской деятельности должно быть упрощено, чтобы появились стимулы для выхода из теневой экономики;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твердой исполнительской дисциплины, большинство проблем предпринимательства относятся к несоответствующему исполнению и применению норм законодательства;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Реформы будут осуществляться с точки зрения предпринимателя, а не государственного служащего, при этом будет постоянный контроль мероприятий с налаженной обратной связью с частным сектором;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и методы реформ (1)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8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Борьба против коррупции будет руководящим принципом, т.е. определенные правила и процедурные требования, которые являются причиной коррупции, должны быть отменены;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проведена реформа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службы, достижение ожидаемых результатов маловероятна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 эффективно функционирующей государственной службы;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реформ будет вестись непосредственно высокопоставленными должностными лицами за которыми будут закреплены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реформ, определены меры ответственности и вознаграждения;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Бизнес-сообщества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будут иметь регулярную возможность встречаться с руководителями государственных органов и представлять свою позицию относительно проведения реформ;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 высокий уровень защиты прав собственности не только на законодательном, но и на исполнительном уровне.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и методы реформ (2)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7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регулирование торговой и таможенной сферы;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налоговое администрирование;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трудовое законодательство;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конкуренция и регулирование цен;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регулирование контроля безопасности продукции;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горизонтальные реформы.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 реформирования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993463"/>
              </p:ext>
            </p:extLst>
          </p:nvPr>
        </p:nvGraphicFramePr>
        <p:xfrm>
          <a:off x="609600" y="1481138"/>
          <a:ext cx="10972800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i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Индикатор</a:t>
                      </a:r>
                    </a:p>
                  </a:txBody>
                  <a:tcPr marL="114300" marR="95250" marT="10477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i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Кыргызстан</a:t>
                      </a:r>
                    </a:p>
                  </a:txBody>
                  <a:tcPr marL="114300" marR="95250" marT="10477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i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Европа и Центральная Азия</a:t>
                      </a:r>
                    </a:p>
                  </a:txBody>
                  <a:tcPr marL="114300" marR="95250" marT="10477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i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ОЭСР</a:t>
                      </a:r>
                    </a:p>
                  </a:txBody>
                  <a:tcPr marL="114300" marR="95250" marT="104775" marB="47625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 для экспорта (количество)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на экспорт (в днях)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экспорта (US$ за контейнер)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4 760,0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2 154,5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1 080,3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 на импорт (количество)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на импорт (в днях)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76200" marR="95250" marT="6667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600" b="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импорта (US$ за контейнер)</a:t>
                      </a:r>
                    </a:p>
                  </a:txBody>
                  <a:tcPr marL="9525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6 000,0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2 435,9</a:t>
                      </a:r>
                    </a:p>
                  </a:txBody>
                  <a:tcPr marL="76200" marR="95250" marT="66675" marB="47625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ru-RU" sz="1600" i="0" dirty="0">
                          <a:solidFill>
                            <a:srgbClr val="2323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1 100,4</a:t>
                      </a:r>
                    </a:p>
                  </a:txBody>
                  <a:tcPr marL="76200" marR="95250" marT="66675" marB="47625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1545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2.Международная торговля - 183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54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требуемых документов на оформление импорта будет постепенно сокращено с 11 до 4 к 2017 году;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 с продаж на экспорт будет отменен после проведения оптимизации НДС и налога с продаж;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внедрена современная система таможенного контроля на основе рисков: «зеленый», «желтый» и «красный» коридоры;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введена беспрерывная работа на основных таможенных пунктах пересечения границ;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Оптимизация системы таможенного контроля будет проходить параллельно с технической модернизацией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инфраструктуры;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упрощена процедура выдачи сертификата происхождения.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Реформа торговой и таможенной сферы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475</TotalTime>
  <Words>1129</Words>
  <Application>Microsoft Office PowerPoint</Application>
  <PresentationFormat>Произвольный</PresentationFormat>
  <Paragraphs>200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Программа Правительства Кыргызской Республики по развитию частного сектора на 2015-2017 годы</vt:lpstr>
      <vt:lpstr>Цель программы</vt:lpstr>
      <vt:lpstr>1.Рейтинг «Введение бизнеса 2015» - 102, WB</vt:lpstr>
      <vt:lpstr>Кыргызстан и другие страны в отчете «Ведение бизнеса 2015»</vt:lpstr>
      <vt:lpstr>Принципы и методы реформ (1)</vt:lpstr>
      <vt:lpstr>Принципы и методы реформ (2)</vt:lpstr>
      <vt:lpstr>Области реформирования</vt:lpstr>
      <vt:lpstr>2.Международная торговля - 183</vt:lpstr>
      <vt:lpstr>1. Реформа торговой и таможенной сферы</vt:lpstr>
      <vt:lpstr>3. Налогообложение - 136</vt:lpstr>
      <vt:lpstr>2. Оптимизация налогового администрирования (1)</vt:lpstr>
      <vt:lpstr>3. Оптимизация налогового администрирования (2)</vt:lpstr>
      <vt:lpstr>4. Оптимизация налогового администрирования (3)</vt:lpstr>
      <vt:lpstr>5. Реформа трудового законодательства</vt:lpstr>
      <vt:lpstr>6. Реформа антимонопольного законодательства</vt:lpstr>
      <vt:lpstr>4. Присоединение к электрическим сетям - 168</vt:lpstr>
      <vt:lpstr>5. Реформа системы контроля безопасности продукции</vt:lpstr>
      <vt:lpstr>6. Горизонтальные реформы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Правительства Кыргызской Республики по развитию частного сектора на 2015-2017 годы</dc:title>
  <dc:creator>Aibek Kadyraliev</dc:creator>
  <cp:lastModifiedBy>Зулен Авхаджанов</cp:lastModifiedBy>
  <cp:revision>31</cp:revision>
  <cp:lastPrinted>2015-04-06T05:19:49Z</cp:lastPrinted>
  <dcterms:created xsi:type="dcterms:W3CDTF">2015-03-10T05:53:55Z</dcterms:created>
  <dcterms:modified xsi:type="dcterms:W3CDTF">2015-04-06T05:34:43Z</dcterms:modified>
</cp:coreProperties>
</file>