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Лист1!$K$7</c:f>
              <c:strCache>
                <c:ptCount val="1"/>
                <c:pt idx="0">
                  <c:v>Потребность</c:v>
                </c:pt>
              </c:strCache>
            </c:strRef>
          </c:tx>
          <c:dPt>
            <c:idx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129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00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Лист1!$J$8:$J$10</c:f>
              <c:strCache>
                <c:ptCount val="3"/>
                <c:pt idx="0">
                  <c:v>Азотные </c:v>
                </c:pt>
                <c:pt idx="1">
                  <c:v>Фосфорные</c:v>
                </c:pt>
                <c:pt idx="2">
                  <c:v>Калийные</c:v>
                </c:pt>
              </c:strCache>
            </c:strRef>
          </c:cat>
          <c:val>
            <c:numRef>
              <c:f>Лист1!$K$8:$K$10</c:f>
              <c:numCache>
                <c:formatCode>General</c:formatCode>
                <c:ptCount val="3"/>
                <c:pt idx="0">
                  <c:v>200000</c:v>
                </c:pt>
                <c:pt idx="1">
                  <c:v>129100</c:v>
                </c:pt>
                <c:pt idx="2">
                  <c:v>11700</c:v>
                </c:pt>
              </c:numCache>
            </c:numRef>
          </c:val>
        </c:ser>
        <c:ser>
          <c:idx val="1"/>
          <c:order val="1"/>
          <c:tx>
            <c:strRef>
              <c:f>Лист1!$L$7</c:f>
              <c:strCache>
                <c:ptCount val="1"/>
                <c:pt idx="0">
                  <c:v>Обеспеченность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Лист1!$J$8:$J$10</c:f>
              <c:strCache>
                <c:ptCount val="3"/>
                <c:pt idx="0">
                  <c:v>Азотные </c:v>
                </c:pt>
                <c:pt idx="1">
                  <c:v>Фосфорные</c:v>
                </c:pt>
                <c:pt idx="2">
                  <c:v>Калийные</c:v>
                </c:pt>
              </c:strCache>
            </c:strRef>
          </c:cat>
          <c:val>
            <c:numRef>
              <c:f>Лист1!$L$8:$L$10</c:f>
              <c:numCache>
                <c:formatCode>General</c:formatCode>
                <c:ptCount val="3"/>
                <c:pt idx="0">
                  <c:v>63062.7</c:v>
                </c:pt>
                <c:pt idx="1">
                  <c:v>5000</c:v>
                </c:pt>
                <c:pt idx="2">
                  <c:v>308</c:v>
                </c:pt>
              </c:numCache>
            </c:numRef>
          </c:val>
        </c:ser>
        <c:axId val="53694848"/>
        <c:axId val="53696384"/>
      </c:barChart>
      <c:catAx>
        <c:axId val="53694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3696384"/>
        <c:crosses val="autoZero"/>
        <c:auto val="1"/>
        <c:lblAlgn val="ctr"/>
        <c:lblOffset val="100"/>
      </c:catAx>
      <c:valAx>
        <c:axId val="53696384"/>
        <c:scaling>
          <c:orientation val="minMax"/>
        </c:scaling>
        <c:axPos val="l"/>
        <c:majorGridlines/>
        <c:numFmt formatCode="General" sourceLinked="1"/>
        <c:tickLblPos val="nextTo"/>
        <c:crossAx val="536948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plotArea>
      <c:layout>
        <c:manualLayout>
          <c:layoutTarget val="inner"/>
          <c:xMode val="edge"/>
          <c:yMode val="edge"/>
          <c:x val="9.7319991251093627E-2"/>
          <c:y val="5.0925925925925923E-2"/>
          <c:w val="0.73179012345679095"/>
          <c:h val="0.71575596176990397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43344</a:t>
                    </a:r>
                    <a:r>
                      <a:rPr lang="ru-RU" smtClean="0"/>
                      <a:t> тонн</a:t>
                    </a:r>
                    <a:endParaRPr lang="en-US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21823 тонн 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numFmt formatCode="General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Лист1!$A$19:$A$20</c:f>
              <c:strCache>
                <c:ptCount val="2"/>
                <c:pt idx="0">
                  <c:v>Ввоз через ГФМР, т.</c:v>
                </c:pt>
                <c:pt idx="1">
                  <c:v>Частными фирмами, т.</c:v>
                </c:pt>
              </c:strCache>
            </c:strRef>
          </c:cat>
          <c:val>
            <c:numRef>
              <c:f>Лист1!$B$19:$B$20</c:f>
              <c:numCache>
                <c:formatCode>General</c:formatCode>
                <c:ptCount val="2"/>
                <c:pt idx="0">
                  <c:v>43344</c:v>
                </c:pt>
                <c:pt idx="1">
                  <c:v>21823</c:v>
                </c:pt>
              </c:numCache>
            </c:numRef>
          </c:val>
        </c:ser>
        <c:axId val="53712768"/>
        <c:axId val="53714304"/>
      </c:barChart>
      <c:catAx>
        <c:axId val="537127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53714304"/>
        <c:crosses val="autoZero"/>
        <c:auto val="1"/>
        <c:lblAlgn val="ctr"/>
        <c:lblOffset val="100"/>
      </c:catAx>
      <c:valAx>
        <c:axId val="53714304"/>
        <c:scaling>
          <c:orientation val="minMax"/>
        </c:scaling>
        <c:axPos val="l"/>
        <c:majorGridlines/>
        <c:numFmt formatCode="General" sourceLinked="1"/>
        <c:tickLblPos val="nextTo"/>
        <c:crossAx val="5371276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247083697871079E-2"/>
          <c:y val="0.10470832395227272"/>
          <c:w val="0.79019599980558042"/>
          <c:h val="0.757138977936850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Лист1!$B$34</c:f>
              <c:strCache>
                <c:ptCount val="1"/>
                <c:pt idx="0">
                  <c:v>Поступиление через ГФМР, тн.</c:v>
                </c:pt>
              </c:strCache>
            </c:strRef>
          </c:tx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Лист1!$A$35:$A$40</c:f>
              <c:strCache>
                <c:ptCount val="6"/>
                <c:pt idx="0">
                  <c:v>Аммиачная селитра</c:v>
                </c:pt>
                <c:pt idx="1">
                  <c:v>Карбамид</c:v>
                </c:pt>
                <c:pt idx="2">
                  <c:v>Аммофос</c:v>
                </c:pt>
                <c:pt idx="3">
                  <c:v>Хлористый калий</c:v>
                </c:pt>
                <c:pt idx="4">
                  <c:v>Нитрокальцийфос</c:v>
                </c:pt>
                <c:pt idx="5">
                  <c:v>Сульфат аммония</c:v>
                </c:pt>
              </c:strCache>
            </c:strRef>
          </c:cat>
          <c:val>
            <c:numRef>
              <c:f>Лист1!$B$35:$B$40</c:f>
              <c:numCache>
                <c:formatCode>General</c:formatCode>
                <c:ptCount val="6"/>
                <c:pt idx="0">
                  <c:v>32067</c:v>
                </c:pt>
                <c:pt idx="1">
                  <c:v>9828</c:v>
                </c:pt>
                <c:pt idx="2">
                  <c:v>819</c:v>
                </c:pt>
                <c:pt idx="3">
                  <c:v>126</c:v>
                </c:pt>
                <c:pt idx="4">
                  <c:v>126</c:v>
                </c:pt>
                <c:pt idx="5">
                  <c:v>378</c:v>
                </c:pt>
              </c:numCache>
            </c:numRef>
          </c:val>
        </c:ser>
        <c:axId val="53951488"/>
        <c:axId val="53961472"/>
      </c:barChart>
      <c:catAx>
        <c:axId val="53951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53961472"/>
        <c:crosses val="autoZero"/>
        <c:auto val="1"/>
        <c:lblAlgn val="ctr"/>
        <c:lblOffset val="100"/>
      </c:catAx>
      <c:valAx>
        <c:axId val="53961472"/>
        <c:scaling>
          <c:orientation val="minMax"/>
        </c:scaling>
        <c:axPos val="l"/>
        <c:majorGridlines/>
        <c:numFmt formatCode="General" sourceLinked="1"/>
        <c:tickLblPos val="nextTo"/>
        <c:crossAx val="53951488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44A1A-2ED9-4BE0-BC34-DCC63CE613A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3A83-BE06-4798-AA99-07C79D917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Потребность и обеспеченность </a:t>
            </a:r>
            <a:r>
              <a:rPr lang="ru-RU" dirty="0" smtClean="0"/>
              <a:t>в минеральных удобрениях, т.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Завоз минеральных удобрений через ГФМР </a:t>
            </a:r>
            <a:r>
              <a:rPr lang="ru-RU" sz="2800" dirty="0" err="1" smtClean="0"/>
              <a:t>Кыргызской</a:t>
            </a:r>
            <a:r>
              <a:rPr lang="ru-RU" sz="2800" dirty="0" smtClean="0"/>
              <a:t> Республики и фирмами-поставщиками.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Завоз минеральных удобрений через ГФМР, на 0</a:t>
            </a:r>
            <a:r>
              <a:rPr lang="en-US" dirty="0" smtClean="0"/>
              <a:t>7</a:t>
            </a:r>
            <a:r>
              <a:rPr lang="ru-RU" dirty="0" smtClean="0"/>
              <a:t>.04.2014г.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296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37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Потребность и обеспеченность в минеральных удобрениях, т. </vt:lpstr>
      <vt:lpstr>Завоз минеральных удобрений через ГФМР Кыргызской Республики и фирмами-поставщиками.</vt:lpstr>
      <vt:lpstr>Завоз минеральных удобрений через ГФМР, на 07.04.2014г.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Завоз минеральных удобрений</dc:title>
  <dc:creator>Admin</dc:creator>
  <cp:lastModifiedBy>User11</cp:lastModifiedBy>
  <cp:revision>10</cp:revision>
  <dcterms:created xsi:type="dcterms:W3CDTF">2014-03-29T12:01:48Z</dcterms:created>
  <dcterms:modified xsi:type="dcterms:W3CDTF">2014-04-09T02:48:09Z</dcterms:modified>
</cp:coreProperties>
</file>